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2"/>
  </p:sldMasterIdLst>
  <p:notesMasterIdLst>
    <p:notesMasterId r:id="rId36"/>
  </p:notesMasterIdLst>
  <p:handoutMasterIdLst>
    <p:handoutMasterId r:id="rId37"/>
  </p:handoutMasterIdLst>
  <p:sldIdLst>
    <p:sldId id="256" r:id="rId3"/>
    <p:sldId id="411" r:id="rId4"/>
    <p:sldId id="412" r:id="rId5"/>
    <p:sldId id="552" r:id="rId6"/>
    <p:sldId id="500" r:id="rId7"/>
    <p:sldId id="539" r:id="rId8"/>
    <p:sldId id="540" r:id="rId9"/>
    <p:sldId id="536" r:id="rId10"/>
    <p:sldId id="537" r:id="rId11"/>
    <p:sldId id="541" r:id="rId12"/>
    <p:sldId id="413" r:id="rId13"/>
    <p:sldId id="502" r:id="rId14"/>
    <p:sldId id="521" r:id="rId15"/>
    <p:sldId id="522" r:id="rId16"/>
    <p:sldId id="523" r:id="rId17"/>
    <p:sldId id="480" r:id="rId18"/>
    <p:sldId id="542" r:id="rId19"/>
    <p:sldId id="544" r:id="rId20"/>
    <p:sldId id="504" r:id="rId21"/>
    <p:sldId id="524" r:id="rId22"/>
    <p:sldId id="545" r:id="rId23"/>
    <p:sldId id="546" r:id="rId24"/>
    <p:sldId id="547" r:id="rId25"/>
    <p:sldId id="548" r:id="rId26"/>
    <p:sldId id="527" r:id="rId27"/>
    <p:sldId id="543" r:id="rId28"/>
    <p:sldId id="505" r:id="rId29"/>
    <p:sldId id="549" r:id="rId30"/>
    <p:sldId id="550" r:id="rId31"/>
    <p:sldId id="551" r:id="rId32"/>
    <p:sldId id="490" r:id="rId33"/>
    <p:sldId id="508" r:id="rId34"/>
    <p:sldId id="434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6">
          <p15:clr>
            <a:srgbClr val="A4A3A4"/>
          </p15:clr>
        </p15:guide>
        <p15:guide id="2" pos="384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94E"/>
    <a:srgbClr val="93A8C5"/>
    <a:srgbClr val="000000"/>
    <a:srgbClr val="4885D8"/>
    <a:srgbClr val="1C4885"/>
    <a:srgbClr val="BFBFC0"/>
    <a:srgbClr val="4686D8"/>
    <a:srgbClr val="6CC6FD"/>
    <a:srgbClr val="76808A"/>
    <a:srgbClr val="488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74" autoAdjust="0"/>
    <p:restoredTop sz="96000"/>
  </p:normalViewPr>
  <p:slideViewPr>
    <p:cSldViewPr snapToGrid="0" snapToObjects="1">
      <p:cViewPr varScale="1">
        <p:scale>
          <a:sx n="74" d="100"/>
          <a:sy n="74" d="100"/>
        </p:scale>
        <p:origin x="780" y="66"/>
      </p:cViewPr>
      <p:guideLst>
        <p:guide orient="horz" pos="1996"/>
        <p:guide pos="384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328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5C939-0C74-4C82-9373-997283422CD6}" type="datetimeFigureOut">
              <a:rPr lang="zh-CN" altLang="en-US" smtClean="0"/>
              <a:t>2020/2/23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921B93-1DE9-4256-B762-635A657B15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0100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35DCC-2F17-5442-904B-186D3C5D15DC}" type="datetimeFigureOut">
              <a:rPr kumimoji="1" lang="zh-CN" altLang="en-US" smtClean="0"/>
              <a:t>2020/2/23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5BEAB-095A-434F-862E-D34B23D6FC5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949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集采业务概况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5BEAB-095A-434F-862E-D34B23D6FC5E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3628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sv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摄图网_500367168.jpg" descr="摄图网_500367168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0" y="-5209"/>
            <a:ext cx="12192000" cy="68684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4502" y="186351"/>
            <a:ext cx="2046215" cy="418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摄图网_500367168.jpg" descr="摄图网_500367168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0" y="-5209"/>
            <a:ext cx="12192000" cy="68684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9" name="矩形 18"/>
          <p:cNvSpPr/>
          <p:nvPr userDrawn="1"/>
        </p:nvSpPr>
        <p:spPr>
          <a:xfrm>
            <a:off x="0" y="1"/>
            <a:ext cx="4876800" cy="6858000"/>
          </a:xfrm>
          <a:prstGeom prst="rect">
            <a:avLst/>
          </a:prstGeom>
          <a:solidFill>
            <a:srgbClr val="0B1836">
              <a:alpha val="67059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581669" y="995532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3600" dirty="0"/>
          </a:p>
        </p:txBody>
      </p:sp>
      <p:sp>
        <p:nvSpPr>
          <p:cNvPr id="12" name="矩形 11"/>
          <p:cNvSpPr/>
          <p:nvPr userDrawn="1"/>
        </p:nvSpPr>
        <p:spPr>
          <a:xfrm>
            <a:off x="631811" y="1664357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Arial" panose="020B0604020202020204"/>
              </a:rPr>
              <a:t>CONTENTS</a:t>
            </a:r>
            <a:endParaRPr lang="zh-CN" altLang="en-US" sz="2400" dirty="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9139" y="377010"/>
            <a:ext cx="2039422" cy="417319"/>
          </a:xfrm>
          <a:prstGeom prst="rect">
            <a:avLst/>
          </a:prstGeom>
        </p:spPr>
      </p:pic>
      <p:cxnSp>
        <p:nvCxnSpPr>
          <p:cNvPr id="17" name="直线连接符 11"/>
          <p:cNvCxnSpPr/>
          <p:nvPr userDrawn="1"/>
        </p:nvCxnSpPr>
        <p:spPr>
          <a:xfrm>
            <a:off x="743837" y="2173016"/>
            <a:ext cx="963412" cy="0"/>
          </a:xfrm>
          <a:prstGeom prst="line">
            <a:avLst/>
          </a:prstGeom>
          <a:ln w="38100">
            <a:solidFill>
              <a:srgbClr val="4B9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3"/>
          <p:cNvCxnSpPr/>
          <p:nvPr userDrawn="1"/>
        </p:nvCxnSpPr>
        <p:spPr>
          <a:xfrm>
            <a:off x="1707249" y="2173016"/>
            <a:ext cx="1482265" cy="0"/>
          </a:xfrm>
          <a:prstGeom prst="line">
            <a:avLst/>
          </a:prstGeom>
          <a:ln w="38100">
            <a:solidFill>
              <a:srgbClr val="156D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割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摄图网_500367168.jpg" descr="摄图网_500367168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0" y="-5209"/>
            <a:ext cx="12192000" cy="68684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" name="矩形 4"/>
          <p:cNvSpPr/>
          <p:nvPr userDrawn="1"/>
        </p:nvSpPr>
        <p:spPr>
          <a:xfrm>
            <a:off x="-22116" y="0"/>
            <a:ext cx="6248399" cy="6858000"/>
          </a:xfrm>
          <a:prstGeom prst="rect">
            <a:avLst/>
          </a:prstGeom>
          <a:gradFill>
            <a:gsLst>
              <a:gs pos="0">
                <a:srgbClr val="0B1836"/>
              </a:gs>
              <a:gs pos="100000">
                <a:srgbClr val="0B1836">
                  <a:alpha val="0"/>
                </a:srgbClr>
              </a:gs>
              <a:gs pos="51000">
                <a:srgbClr val="0B1836">
                  <a:alpha val="6500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 descr="G线稿图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32" y="1198532"/>
            <a:ext cx="1707389" cy="1323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09" y="6450448"/>
            <a:ext cx="2133424" cy="140196"/>
          </a:xfrm>
          <a:prstGeom prst="rect">
            <a:avLst/>
          </a:prstGeom>
        </p:spPr>
      </p:pic>
      <p:cxnSp>
        <p:nvCxnSpPr>
          <p:cNvPr id="10" name="直线连接符 16"/>
          <p:cNvCxnSpPr/>
          <p:nvPr userDrawn="1"/>
        </p:nvCxnSpPr>
        <p:spPr>
          <a:xfrm>
            <a:off x="4405946" y="6530966"/>
            <a:ext cx="7786054" cy="0"/>
          </a:xfrm>
          <a:prstGeom prst="line">
            <a:avLst/>
          </a:prstGeom>
          <a:ln w="25400">
            <a:solidFill>
              <a:srgbClr val="156D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7"/>
          <p:cNvCxnSpPr/>
          <p:nvPr userDrawn="1"/>
        </p:nvCxnSpPr>
        <p:spPr>
          <a:xfrm>
            <a:off x="2759676" y="6530782"/>
            <a:ext cx="1646270" cy="0"/>
          </a:xfrm>
          <a:prstGeom prst="line">
            <a:avLst/>
          </a:prstGeom>
          <a:ln w="25400">
            <a:solidFill>
              <a:srgbClr val="4B9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图形 28"/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3364" t="-42465" b="-1"/>
          <a:stretch>
            <a:fillRect/>
          </a:stretch>
        </p:blipFill>
        <p:spPr>
          <a:xfrm>
            <a:off x="9882554" y="136491"/>
            <a:ext cx="2075496" cy="284968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46952" y="157849"/>
            <a:ext cx="10515600" cy="293899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圆角矩形 4"/>
          <p:cNvSpPr/>
          <p:nvPr userDrawn="1"/>
        </p:nvSpPr>
        <p:spPr>
          <a:xfrm>
            <a:off x="506909" y="136491"/>
            <a:ext cx="140043" cy="327280"/>
          </a:xfrm>
          <a:prstGeom prst="roundRect">
            <a:avLst/>
          </a:prstGeom>
          <a:solidFill>
            <a:srgbClr val="4B9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 userDrawn="1"/>
        </p:nvSpPr>
        <p:spPr>
          <a:xfrm>
            <a:off x="506909" y="304799"/>
            <a:ext cx="140043" cy="176569"/>
          </a:xfrm>
          <a:prstGeom prst="roundRect">
            <a:avLst/>
          </a:prstGeom>
          <a:solidFill>
            <a:srgbClr val="008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感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335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17344"/>
            <a:ext cx="10515600" cy="60469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63697" y="6591566"/>
            <a:ext cx="2828304" cy="266435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 userDrawn="1"/>
        </p:nvSpPr>
        <p:spPr bwMode="auto">
          <a:xfrm>
            <a:off x="408981" y="239630"/>
            <a:ext cx="71437" cy="431800"/>
          </a:xfrm>
          <a:prstGeom prst="rect">
            <a:avLst/>
          </a:prstGeom>
          <a:solidFill>
            <a:srgbClr val="8BF10F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ea typeface="造字工房悦黑体验版常规体" pitchFamily="2" charset="-122"/>
            </a:endParaRPr>
          </a:p>
        </p:txBody>
      </p:sp>
      <p:sp>
        <p:nvSpPr>
          <p:cNvPr id="6" name="矩形 5"/>
          <p:cNvSpPr>
            <a:spLocks noChangeArrowheads="1"/>
          </p:cNvSpPr>
          <p:nvPr userDrawn="1"/>
        </p:nvSpPr>
        <p:spPr bwMode="auto">
          <a:xfrm>
            <a:off x="545506" y="401764"/>
            <a:ext cx="75068" cy="266491"/>
          </a:xfrm>
          <a:prstGeom prst="rect">
            <a:avLst/>
          </a:prstGeom>
          <a:solidFill>
            <a:srgbClr val="8BF10F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ea typeface="造字工房悦黑体验版常规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4388-FEF0-4C2E-9465-5276F349CC58}" type="datetimeFigureOut">
              <a:rPr lang="zh-CN" altLang="en-US" smtClean="0"/>
              <a:t>2020/2/23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86ACD-8F6F-4F45-B011-D87FF2F606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摄图网_500367168.jpg" descr="摄图网_500367168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0" y="-5209"/>
            <a:ext cx="12192000" cy="68684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9" name="矩形 18"/>
          <p:cNvSpPr/>
          <p:nvPr userDrawn="1"/>
        </p:nvSpPr>
        <p:spPr>
          <a:xfrm>
            <a:off x="0" y="1"/>
            <a:ext cx="4876800" cy="6858000"/>
          </a:xfrm>
          <a:prstGeom prst="rect">
            <a:avLst/>
          </a:prstGeom>
          <a:solidFill>
            <a:srgbClr val="0B1836">
              <a:alpha val="67059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581669" y="995532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3600" dirty="0"/>
          </a:p>
        </p:txBody>
      </p:sp>
      <p:sp>
        <p:nvSpPr>
          <p:cNvPr id="12" name="矩形 11"/>
          <p:cNvSpPr/>
          <p:nvPr userDrawn="1"/>
        </p:nvSpPr>
        <p:spPr>
          <a:xfrm>
            <a:off x="631811" y="1664357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Arial" panose="020B0604020202020204"/>
              </a:rPr>
              <a:t>CONTENTS</a:t>
            </a:r>
            <a:endParaRPr lang="zh-CN" altLang="en-US" sz="2400" dirty="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9139" y="377010"/>
            <a:ext cx="2039422" cy="417319"/>
          </a:xfrm>
          <a:prstGeom prst="rect">
            <a:avLst/>
          </a:prstGeom>
        </p:spPr>
      </p:pic>
      <p:cxnSp>
        <p:nvCxnSpPr>
          <p:cNvPr id="17" name="直线连接符 11"/>
          <p:cNvCxnSpPr/>
          <p:nvPr userDrawn="1"/>
        </p:nvCxnSpPr>
        <p:spPr>
          <a:xfrm>
            <a:off x="743837" y="2173016"/>
            <a:ext cx="963412" cy="0"/>
          </a:xfrm>
          <a:prstGeom prst="line">
            <a:avLst/>
          </a:prstGeom>
          <a:ln w="38100">
            <a:solidFill>
              <a:srgbClr val="4B9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3"/>
          <p:cNvCxnSpPr/>
          <p:nvPr userDrawn="1"/>
        </p:nvCxnSpPr>
        <p:spPr>
          <a:xfrm>
            <a:off x="1707249" y="2173016"/>
            <a:ext cx="1482265" cy="0"/>
          </a:xfrm>
          <a:prstGeom prst="line">
            <a:avLst/>
          </a:prstGeom>
          <a:ln w="38100">
            <a:solidFill>
              <a:srgbClr val="156D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割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摄图网_500367168.jpg" descr="摄图网_500367168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0" y="-5209"/>
            <a:ext cx="12192000" cy="68684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" name="矩形 4"/>
          <p:cNvSpPr/>
          <p:nvPr userDrawn="1"/>
        </p:nvSpPr>
        <p:spPr>
          <a:xfrm>
            <a:off x="-22116" y="0"/>
            <a:ext cx="6248399" cy="6858000"/>
          </a:xfrm>
          <a:prstGeom prst="rect">
            <a:avLst/>
          </a:prstGeom>
          <a:gradFill>
            <a:gsLst>
              <a:gs pos="0">
                <a:srgbClr val="0B1836"/>
              </a:gs>
              <a:gs pos="100000">
                <a:srgbClr val="0B1836">
                  <a:alpha val="0"/>
                </a:srgbClr>
              </a:gs>
              <a:gs pos="51000">
                <a:srgbClr val="0B1836">
                  <a:alpha val="6500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 descr="G线稿图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32" y="1198532"/>
            <a:ext cx="1707389" cy="1323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09" y="6450448"/>
            <a:ext cx="2133424" cy="140196"/>
          </a:xfrm>
          <a:prstGeom prst="rect">
            <a:avLst/>
          </a:prstGeom>
        </p:spPr>
      </p:pic>
      <p:cxnSp>
        <p:nvCxnSpPr>
          <p:cNvPr id="10" name="直线连接符 16"/>
          <p:cNvCxnSpPr/>
          <p:nvPr userDrawn="1"/>
        </p:nvCxnSpPr>
        <p:spPr>
          <a:xfrm>
            <a:off x="4405946" y="6530966"/>
            <a:ext cx="7786054" cy="0"/>
          </a:xfrm>
          <a:prstGeom prst="line">
            <a:avLst/>
          </a:prstGeom>
          <a:ln w="25400">
            <a:solidFill>
              <a:srgbClr val="156D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7"/>
          <p:cNvCxnSpPr/>
          <p:nvPr userDrawn="1"/>
        </p:nvCxnSpPr>
        <p:spPr>
          <a:xfrm>
            <a:off x="2759676" y="6530782"/>
            <a:ext cx="1646270" cy="0"/>
          </a:xfrm>
          <a:prstGeom prst="line">
            <a:avLst/>
          </a:prstGeom>
          <a:ln w="25400">
            <a:solidFill>
              <a:srgbClr val="4B9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图形 28"/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3364" t="-42465" b="-1"/>
          <a:stretch>
            <a:fillRect/>
          </a:stretch>
        </p:blipFill>
        <p:spPr>
          <a:xfrm>
            <a:off x="9882554" y="136491"/>
            <a:ext cx="2075496" cy="284968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46952" y="157849"/>
            <a:ext cx="10515600" cy="293899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圆角矩形 4"/>
          <p:cNvSpPr/>
          <p:nvPr userDrawn="1"/>
        </p:nvSpPr>
        <p:spPr>
          <a:xfrm>
            <a:off x="506909" y="136491"/>
            <a:ext cx="140043" cy="327280"/>
          </a:xfrm>
          <a:prstGeom prst="roundRect">
            <a:avLst/>
          </a:prstGeom>
          <a:solidFill>
            <a:srgbClr val="4B9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 userDrawn="1"/>
        </p:nvSpPr>
        <p:spPr>
          <a:xfrm>
            <a:off x="506909" y="304799"/>
            <a:ext cx="140043" cy="176569"/>
          </a:xfrm>
          <a:prstGeom prst="roundRect">
            <a:avLst/>
          </a:prstGeom>
          <a:solidFill>
            <a:srgbClr val="008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感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335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17344"/>
            <a:ext cx="10515600" cy="60469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63697" y="6591566"/>
            <a:ext cx="2828304" cy="266435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 userDrawn="1"/>
        </p:nvSpPr>
        <p:spPr bwMode="auto">
          <a:xfrm>
            <a:off x="408981" y="239630"/>
            <a:ext cx="71437" cy="431800"/>
          </a:xfrm>
          <a:prstGeom prst="rect">
            <a:avLst/>
          </a:prstGeom>
          <a:solidFill>
            <a:srgbClr val="8BF10F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ea typeface="造字工房悦黑体验版常规体" pitchFamily="2" charset="-122"/>
            </a:endParaRPr>
          </a:p>
        </p:txBody>
      </p:sp>
      <p:sp>
        <p:nvSpPr>
          <p:cNvPr id="6" name="矩形 5"/>
          <p:cNvSpPr>
            <a:spLocks noChangeArrowheads="1"/>
          </p:cNvSpPr>
          <p:nvPr userDrawn="1"/>
        </p:nvSpPr>
        <p:spPr bwMode="auto">
          <a:xfrm>
            <a:off x="545506" y="401764"/>
            <a:ext cx="75068" cy="266491"/>
          </a:xfrm>
          <a:prstGeom prst="rect">
            <a:avLst/>
          </a:prstGeom>
          <a:solidFill>
            <a:srgbClr val="8BF10F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ea typeface="造字工房悦黑体验版常规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4388-FEF0-4C2E-9465-5276F349CC58}" type="datetimeFigureOut">
              <a:rPr lang="zh-CN" altLang="en-US" smtClean="0"/>
              <a:t>2020/2/23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86ACD-8F6F-4F45-B011-D87FF2F606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CC8B3565-3689-4E23-A219-16C7769C638F}" type="datetimeFigureOut">
              <a:rPr lang="zh-CN" altLang="en-US" sz="1800" smtClean="0">
                <a:solidFill>
                  <a:prstClr val="black"/>
                </a:solidFill>
              </a:rPr>
              <a:pPr defTabSz="914377"/>
              <a:t>2020/2/23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4B1E60D1-C3AC-43A7-ACB8-F00275C34509}" type="slidenum">
              <a:rPr lang="zh-CN" alt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432620" y="570272"/>
            <a:ext cx="226141" cy="420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7" name="矩形 6"/>
          <p:cNvSpPr/>
          <p:nvPr userDrawn="1"/>
        </p:nvSpPr>
        <p:spPr>
          <a:xfrm>
            <a:off x="551814" y="620605"/>
            <a:ext cx="106948" cy="384000"/>
          </a:xfrm>
          <a:prstGeom prst="rect">
            <a:avLst/>
          </a:prstGeom>
          <a:solidFill>
            <a:srgbClr val="133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52771" y="620605"/>
            <a:ext cx="72000" cy="38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97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摄图网_500367168.jpg" descr="摄图网_500367168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0" y="-5209"/>
            <a:ext cx="12192000" cy="68684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4502" y="186351"/>
            <a:ext cx="2046215" cy="418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54388-FEF0-4C2E-9465-5276F349CC58}" type="datetimeFigureOut">
              <a:rPr lang="zh-CN" altLang="en-US" smtClean="0"/>
              <a:t>2020/2/23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86ACD-8F6F-4F45-B011-D87FF2F606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4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54388-FEF0-4C2E-9465-5276F349CC58}" type="datetimeFigureOut">
              <a:rPr lang="zh-CN" altLang="en-US" smtClean="0"/>
              <a:t>2020/2/23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86ACD-8F6F-4F45-B011-D87FF2F606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uangzc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64627" y="807803"/>
            <a:ext cx="9368015" cy="10086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26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5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广招材平台供应商使用说明书</a:t>
            </a:r>
            <a:endParaRPr lang="zh-CN" altLang="en-US" sz="45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_PO1" hidden="1"/>
          <p:cNvSpPr>
            <a:spLocks noSelect="1" noChangeArrowheads="1"/>
          </p:cNvSpPr>
          <p:nvPr/>
        </p:nvSpPr>
        <p:spPr bwMode="auto">
          <a:xfrm>
            <a:off x="6" y="2"/>
            <a:ext cx="1587500" cy="1587500"/>
          </a:xfrm>
          <a:prstGeom prst="straightConnector1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_PO1" hidden="1"/>
          <p:cNvSpPr>
            <a:spLocks noSelect="1" noChangeArrowheads="1"/>
          </p:cNvSpPr>
          <p:nvPr/>
        </p:nvSpPr>
        <p:spPr bwMode="auto">
          <a:xfrm>
            <a:off x="152406" y="152402"/>
            <a:ext cx="1587500" cy="1587500"/>
          </a:xfrm>
          <a:prstGeom prst="straightConnector1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64627" y="2298378"/>
            <a:ext cx="6521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FF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数字供采事业部</a:t>
            </a:r>
            <a:endParaRPr lang="zh-CN" altLang="en-US" sz="2000" b="1" dirty="0">
              <a:solidFill>
                <a:srgbClr val="FFFF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798605" y="2298378"/>
            <a:ext cx="3916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linkClick r:id="rId2"/>
              </a:rPr>
              <a:t>http://www.guangzc.com/</a:t>
            </a:r>
            <a:endParaRPr lang="en-US" altLang="zh-CN" spc="300" dirty="0" smtClean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Arial" panose="020B0604020202020204"/>
            </a:endParaRPr>
          </a:p>
        </p:txBody>
      </p:sp>
      <p:cxnSp>
        <p:nvCxnSpPr>
          <p:cNvPr id="8" name="直线连接符 7"/>
          <p:cNvCxnSpPr/>
          <p:nvPr/>
        </p:nvCxnSpPr>
        <p:spPr>
          <a:xfrm>
            <a:off x="779433" y="2057427"/>
            <a:ext cx="963412" cy="0"/>
          </a:xfrm>
          <a:prstGeom prst="line">
            <a:avLst/>
          </a:prstGeom>
          <a:ln w="38100">
            <a:solidFill>
              <a:srgbClr val="4B9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/>
          <p:cNvCxnSpPr/>
          <p:nvPr/>
        </p:nvCxnSpPr>
        <p:spPr>
          <a:xfrm>
            <a:off x="1587506" y="2057427"/>
            <a:ext cx="4799311" cy="0"/>
          </a:xfrm>
          <a:prstGeom prst="line">
            <a:avLst/>
          </a:prstGeom>
          <a:ln w="38100">
            <a:solidFill>
              <a:srgbClr val="156D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30" y="0"/>
            <a:ext cx="12192000" cy="6867912"/>
          </a:xfrm>
          <a:prstGeom prst="rect">
            <a:avLst/>
          </a:prstGeom>
          <a:blipFill>
            <a:blip r:embed="rId2" cstate="screen">
              <a:alphaModFix amt="99000"/>
            </a:blip>
            <a:stretch>
              <a:fillRect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-1905"/>
            <a:ext cx="12192000" cy="6859791"/>
          </a:xfrm>
          <a:prstGeom prst="rect">
            <a:avLst/>
          </a:prstGeom>
          <a:gradFill flip="none" rotWithShape="1">
            <a:gsLst>
              <a:gs pos="77000">
                <a:srgbClr val="012963">
                  <a:alpha val="89000"/>
                </a:srgbClr>
              </a:gs>
              <a:gs pos="26000">
                <a:srgbClr val="002E60">
                  <a:alpha val="91000"/>
                </a:srgbClr>
              </a:gs>
              <a:gs pos="0">
                <a:schemeClr val="tx1">
                  <a:lumMod val="95000"/>
                  <a:lumOff val="5000"/>
                  <a:alpha val="87000"/>
                </a:schemeClr>
              </a:gs>
              <a:gs pos="100000">
                <a:schemeClr val="tx1">
                  <a:lumMod val="95000"/>
                  <a:lumOff val="5000"/>
                  <a:alpha val="8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任意多边形 17"/>
          <p:cNvSpPr/>
          <p:nvPr/>
        </p:nvSpPr>
        <p:spPr>
          <a:xfrm>
            <a:off x="441025" y="180109"/>
            <a:ext cx="384775" cy="682624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旧字形 Normal" panose="020B0400000000000000" pitchFamily="34" charset="-128"/>
              <a:ea typeface="思源黑体旧字形 Normal" panose="020B0400000000000000" pitchFamily="34" charset="-128"/>
              <a:sym typeface="思源黑体旧字形 Normal" panose="020B0400000000000000" pitchFamily="34" charset="-128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6233" y="336423"/>
            <a:ext cx="4837751" cy="370105"/>
          </a:xfrm>
        </p:spPr>
        <p:txBody>
          <a:bodyPr/>
          <a:lstStyle/>
          <a:p>
            <a:r>
              <a:rPr lang="zh-CN" altLang="en-US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平台介绍</a:t>
            </a:r>
            <a:endParaRPr kumimoji="1"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86955" y="3074047"/>
            <a:ext cx="5218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供应商是免费的！！！</a:t>
            </a:r>
            <a:endParaRPr lang="zh-CN" altLang="en-US" sz="40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33343" y="2468354"/>
            <a:ext cx="2670291" cy="1323439"/>
            <a:chOff x="1474596" y="912403"/>
            <a:chExt cx="2670291" cy="1323439"/>
          </a:xfrm>
        </p:grpSpPr>
        <p:sp>
          <p:nvSpPr>
            <p:cNvPr id="10" name="文本框 9"/>
            <p:cNvSpPr txBox="1"/>
            <p:nvPr/>
          </p:nvSpPr>
          <p:spPr>
            <a:xfrm>
              <a:off x="2480200" y="966020"/>
              <a:ext cx="1664687" cy="64633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l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3600" b="1" dirty="0" smtClean="0">
                  <a:solidFill>
                    <a:schemeClr val="bg1"/>
                  </a:solidFill>
                  <a:latin typeface="Arial" panose="020B0604020202020204"/>
                  <a:ea typeface="华文宋体" panose="02010600040101010101" pitchFamily="2" charset="-122"/>
                  <a:cs typeface="Arial" panose="020B0604020202020204"/>
                </a:rPr>
                <a:t>Two</a:t>
              </a:r>
              <a:endParaRPr lang="ko-KR" altLang="en-US" sz="3600" b="1" cap="none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2263500" y="1132091"/>
              <a:ext cx="0" cy="88406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474596" y="912403"/>
              <a:ext cx="793807" cy="1323439"/>
            </a:xfrm>
            <a:prstGeom prst="rect">
              <a:avLst/>
            </a:prstGeom>
            <a:noFill/>
          </p:spPr>
          <p:txBody>
            <a:bodyPr vert="horz" wrap="none" lIns="91440" tIns="45720" rIns="91440" bIns="45720" numCol="1" anchor="t">
              <a:spAutoFit/>
            </a:bodyPr>
            <a:lstStyle/>
            <a:p>
              <a:pPr eaLnBrk="0"/>
              <a:r>
                <a:rPr lang="en-US" altLang="zh-CN" sz="8000" spc="300" dirty="0" smtClean="0">
                  <a:solidFill>
                    <a:schemeClr val="bg1"/>
                  </a:solidFill>
                  <a:latin typeface="Arial" panose="020B0604020202020204" pitchFamily="34" charset="0"/>
                  <a:ea typeface="华文宋体" panose="02010600040101010101" pitchFamily="2" charset="-122"/>
                  <a:cs typeface="Arial" panose="020B0604020202020204" pitchFamily="34" charset="0"/>
                </a:rPr>
                <a:t>2</a:t>
              </a:r>
              <a:endParaRPr lang="ko-KR" altLang="en-US" sz="8000" cap="none" spc="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50811" y="3797197"/>
            <a:ext cx="2390398" cy="906915"/>
          </a:xfrm>
          <a:prstGeom prst="rect">
            <a:avLst/>
          </a:prstGeom>
          <a:noFill/>
        </p:spPr>
        <p:txBody>
          <a:bodyPr vert="horz" wrap="none" lIns="91440" tIns="45720" rIns="91440" bIns="45720" numCol="1" anchor="t">
            <a:spAutoFit/>
          </a:bodyPr>
          <a:lstStyle/>
          <a:p>
            <a:pPr eaLnBrk="0">
              <a:lnSpc>
                <a:spcPct val="150000"/>
              </a:lnSpc>
            </a:pPr>
            <a:r>
              <a:rPr lang="zh-CN" altLang="en-US" sz="40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平台注册</a:t>
            </a:r>
            <a:endParaRPr lang="ko-KR" altLang="en-US" sz="4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30" y="0"/>
            <a:ext cx="12192000" cy="6867912"/>
          </a:xfrm>
          <a:prstGeom prst="rect">
            <a:avLst/>
          </a:prstGeom>
          <a:blipFill>
            <a:blip r:embed="rId2" cstate="screen">
              <a:alphaModFix amt="99000"/>
            </a:blip>
            <a:stretch>
              <a:fillRect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-1905"/>
            <a:ext cx="12192000" cy="6859791"/>
          </a:xfrm>
          <a:prstGeom prst="rect">
            <a:avLst/>
          </a:prstGeom>
          <a:gradFill flip="none" rotWithShape="1">
            <a:gsLst>
              <a:gs pos="77000">
                <a:srgbClr val="012963">
                  <a:alpha val="89000"/>
                </a:srgbClr>
              </a:gs>
              <a:gs pos="26000">
                <a:srgbClr val="002E60">
                  <a:alpha val="91000"/>
                </a:srgbClr>
              </a:gs>
              <a:gs pos="0">
                <a:schemeClr val="tx1">
                  <a:lumMod val="95000"/>
                  <a:lumOff val="5000"/>
                  <a:alpha val="87000"/>
                </a:schemeClr>
              </a:gs>
              <a:gs pos="100000">
                <a:schemeClr val="tx1">
                  <a:lumMod val="95000"/>
                  <a:lumOff val="5000"/>
                  <a:alpha val="8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任意多边形 17"/>
          <p:cNvSpPr/>
          <p:nvPr/>
        </p:nvSpPr>
        <p:spPr>
          <a:xfrm>
            <a:off x="441025" y="180109"/>
            <a:ext cx="384775" cy="682624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旧字形 Normal" panose="020B0400000000000000" pitchFamily="34" charset="-128"/>
              <a:ea typeface="思源黑体旧字形 Normal" panose="020B0400000000000000" pitchFamily="34" charset="-128"/>
              <a:sym typeface="思源黑体旧字形 Normal" panose="020B0400000000000000" pitchFamily="34" charset="-128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6233" y="336423"/>
            <a:ext cx="4837751" cy="370105"/>
          </a:xfrm>
        </p:spPr>
        <p:txBody>
          <a:bodyPr/>
          <a:lstStyle/>
          <a:p>
            <a:r>
              <a:rPr lang="en-US" altLang="zh-CN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、平台</a:t>
            </a:r>
            <a:r>
              <a:rPr lang="zh-CN" altLang="en-US" sz="20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</a:t>
            </a:r>
            <a:endParaRPr kumimoji="1"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流程图: 可选过程 9"/>
          <p:cNvSpPr/>
          <p:nvPr/>
        </p:nvSpPr>
        <p:spPr>
          <a:xfrm>
            <a:off x="3035300" y="3456940"/>
            <a:ext cx="4364990" cy="6165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4、选择角色为</a:t>
            </a:r>
            <a:r>
              <a:rPr lang="en-US" altLang="zh-CN" sz="2000" b="1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供应商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，填写企业信息包括：企业基础信息，资质信息及工程案例信息</a:t>
            </a:r>
          </a:p>
        </p:txBody>
      </p:sp>
      <p:sp>
        <p:nvSpPr>
          <p:cNvPr id="7" name="流程图: 可选过程 6"/>
          <p:cNvSpPr/>
          <p:nvPr/>
        </p:nvSpPr>
        <p:spPr>
          <a:xfrm>
            <a:off x="3986279" y="326685"/>
            <a:ext cx="2463031" cy="70421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、访问：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http://www.guangzc.com/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，点击免费注册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流程图: 可选过程 7"/>
          <p:cNvSpPr/>
          <p:nvPr/>
        </p:nvSpPr>
        <p:spPr>
          <a:xfrm>
            <a:off x="3667442" y="1497330"/>
            <a:ext cx="3115945" cy="49593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、填写姓名、手机号码、登录密码、输入手机验证码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流程图: 可选过程 8"/>
          <p:cNvSpPr/>
          <p:nvPr/>
        </p:nvSpPr>
        <p:spPr>
          <a:xfrm>
            <a:off x="4137342" y="2431415"/>
            <a:ext cx="2160905" cy="54419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3、提交注册信息，完成个人账号注册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流程图: 可选过程 10"/>
          <p:cNvSpPr/>
          <p:nvPr/>
        </p:nvSpPr>
        <p:spPr>
          <a:xfrm>
            <a:off x="4141470" y="4411980"/>
            <a:ext cx="2167255" cy="35433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5、提交平台审核</a:t>
            </a:r>
          </a:p>
        </p:txBody>
      </p:sp>
      <p:sp>
        <p:nvSpPr>
          <p:cNvPr id="12" name="流程图: 可选过程 11"/>
          <p:cNvSpPr/>
          <p:nvPr/>
        </p:nvSpPr>
        <p:spPr>
          <a:xfrm>
            <a:off x="3569970" y="5055235"/>
            <a:ext cx="3336290" cy="49466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6、手机接收平台审核通过和企业账号密码信息</a:t>
            </a:r>
          </a:p>
        </p:txBody>
      </p:sp>
      <p:sp>
        <p:nvSpPr>
          <p:cNvPr id="13" name="流程图: 可选过程 12"/>
          <p:cNvSpPr/>
          <p:nvPr/>
        </p:nvSpPr>
        <p:spPr>
          <a:xfrm>
            <a:off x="4021156" y="5954395"/>
            <a:ext cx="2433284" cy="36449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7、完成企业账号注册</a:t>
            </a:r>
          </a:p>
        </p:txBody>
      </p:sp>
      <p:cxnSp>
        <p:nvCxnSpPr>
          <p:cNvPr id="14" name="直接箭头连接符 13"/>
          <p:cNvCxnSpPr>
            <a:stCxn id="7" idx="2"/>
            <a:endCxn id="8" idx="0"/>
          </p:cNvCxnSpPr>
          <p:nvPr/>
        </p:nvCxnSpPr>
        <p:spPr>
          <a:xfrm>
            <a:off x="5217795" y="1030900"/>
            <a:ext cx="7620" cy="4664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8" idx="2"/>
            <a:endCxn id="9" idx="0"/>
          </p:cNvCxnSpPr>
          <p:nvPr/>
        </p:nvCxnSpPr>
        <p:spPr>
          <a:xfrm flipH="1">
            <a:off x="5217795" y="1993265"/>
            <a:ext cx="7620" cy="4381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9" idx="2"/>
          </p:cNvCxnSpPr>
          <p:nvPr/>
        </p:nvCxnSpPr>
        <p:spPr>
          <a:xfrm flipH="1">
            <a:off x="5216842" y="2975610"/>
            <a:ext cx="1270" cy="4813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10" idx="2"/>
            <a:endCxn id="11" idx="0"/>
          </p:cNvCxnSpPr>
          <p:nvPr/>
        </p:nvCxnSpPr>
        <p:spPr>
          <a:xfrm>
            <a:off x="5217795" y="4073525"/>
            <a:ext cx="7620" cy="3384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5217795" y="4685665"/>
            <a:ext cx="10160" cy="3797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12" idx="2"/>
            <a:endCxn id="13" idx="0"/>
          </p:cNvCxnSpPr>
          <p:nvPr/>
        </p:nvCxnSpPr>
        <p:spPr>
          <a:xfrm flipH="1">
            <a:off x="5237798" y="5549900"/>
            <a:ext cx="317" cy="4044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3307715" y="249555"/>
            <a:ext cx="6163403" cy="2868295"/>
            <a:chOff x="8721" y="3109"/>
            <a:chExt cx="9043" cy="3212"/>
          </a:xfrm>
        </p:grpSpPr>
        <p:sp>
          <p:nvSpPr>
            <p:cNvPr id="21" name="文本框 20"/>
            <p:cNvSpPr txBox="1"/>
            <p:nvPr/>
          </p:nvSpPr>
          <p:spPr>
            <a:xfrm>
              <a:off x="15125" y="4578"/>
              <a:ext cx="2639" cy="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①注册个人账号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8721" y="3109"/>
              <a:ext cx="5508" cy="321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971165" y="3305175"/>
            <a:ext cx="6499525" cy="918845"/>
            <a:chOff x="8149" y="3109"/>
            <a:chExt cx="9536" cy="3212"/>
          </a:xfrm>
        </p:grpSpPr>
        <p:sp>
          <p:nvSpPr>
            <p:cNvPr id="30" name="文本框 29"/>
            <p:cNvSpPr txBox="1"/>
            <p:nvPr/>
          </p:nvSpPr>
          <p:spPr>
            <a:xfrm>
              <a:off x="15046" y="4070"/>
              <a:ext cx="2639" cy="1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②注册企业账号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8149" y="3109"/>
              <a:ext cx="6789" cy="321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3307715" y="249555"/>
            <a:ext cx="3754120" cy="2868295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2970530" y="4314825"/>
            <a:ext cx="6810824" cy="2166620"/>
            <a:chOff x="8721" y="3109"/>
            <a:chExt cx="9697" cy="3212"/>
          </a:xfrm>
        </p:grpSpPr>
        <p:sp>
          <p:nvSpPr>
            <p:cNvPr id="36" name="文本框 35"/>
            <p:cNvSpPr txBox="1"/>
            <p:nvPr/>
          </p:nvSpPr>
          <p:spPr>
            <a:xfrm>
              <a:off x="15416" y="4442"/>
              <a:ext cx="3002" cy="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③审核，注册成功</a:t>
              </a:r>
            </a:p>
          </p:txBody>
        </p:sp>
        <p:sp>
          <p:nvSpPr>
            <p:cNvPr id="37" name="矩形 36"/>
            <p:cNvSpPr/>
            <p:nvPr/>
          </p:nvSpPr>
          <p:spPr>
            <a:xfrm>
              <a:off x="8721" y="3109"/>
              <a:ext cx="5825" cy="321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 17"/>
          <p:cNvSpPr/>
          <p:nvPr/>
        </p:nvSpPr>
        <p:spPr>
          <a:xfrm>
            <a:off x="441025" y="180109"/>
            <a:ext cx="384775" cy="682624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旧字形 Normal" panose="020B0400000000000000" pitchFamily="34" charset="-128"/>
              <a:ea typeface="思源黑体旧字形 Normal" panose="020B0400000000000000" pitchFamily="34" charset="-128"/>
              <a:sym typeface="思源黑体旧字形 Normal" panose="020B0400000000000000" pitchFamily="34" charset="-128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6233" y="336423"/>
            <a:ext cx="4837751" cy="370105"/>
          </a:xfrm>
        </p:spPr>
        <p:txBody>
          <a:bodyPr>
            <a:normAutofit/>
          </a:bodyPr>
          <a:lstStyle/>
          <a:p>
            <a:r>
              <a:rPr kumimoji="1"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kumimoji="1"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、平台注册  </a:t>
            </a:r>
            <a:r>
              <a:rPr kumimoji="1"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平台注册</a:t>
            </a:r>
            <a:endParaRPr kumimoji="1"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3950"/>
            <a:ext cx="12192000" cy="573405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9599295" y="5225415"/>
            <a:ext cx="2592566" cy="412023"/>
            <a:chOff x="9283" y="3109"/>
            <a:chExt cx="7446" cy="2192"/>
          </a:xfrm>
        </p:grpSpPr>
        <p:sp>
          <p:nvSpPr>
            <p:cNvPr id="7" name="文本框 6"/>
            <p:cNvSpPr txBox="1"/>
            <p:nvPr/>
          </p:nvSpPr>
          <p:spPr>
            <a:xfrm>
              <a:off x="12112" y="3227"/>
              <a:ext cx="4617" cy="1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rgbClr val="C00000"/>
                  </a:solidFill>
                </a:rPr>
                <a:t>点击免费注册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9283" y="3109"/>
              <a:ext cx="2608" cy="219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3950"/>
            <a:ext cx="12191365" cy="57340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4417695" y="3303270"/>
            <a:ext cx="5455285" cy="2075815"/>
            <a:chOff x="8721" y="3109"/>
            <a:chExt cx="8591" cy="3212"/>
          </a:xfrm>
        </p:grpSpPr>
        <p:sp>
          <p:nvSpPr>
            <p:cNvPr id="12" name="文本框 11"/>
            <p:cNvSpPr txBox="1"/>
            <p:nvPr/>
          </p:nvSpPr>
          <p:spPr>
            <a:xfrm>
              <a:off x="14673" y="4213"/>
              <a:ext cx="2639" cy="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rgbClr val="C00000"/>
                  </a:solidFill>
                </a:rPr>
                <a:t>填写个人信息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8721" y="3109"/>
              <a:ext cx="5508" cy="321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14425"/>
            <a:ext cx="12190730" cy="574357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417695" y="3303270"/>
            <a:ext cx="6089942" cy="2039620"/>
            <a:chOff x="8721" y="3109"/>
            <a:chExt cx="9314" cy="3212"/>
          </a:xfrm>
        </p:grpSpPr>
        <p:sp>
          <p:nvSpPr>
            <p:cNvPr id="16" name="文本框 15"/>
            <p:cNvSpPr txBox="1"/>
            <p:nvPr/>
          </p:nvSpPr>
          <p:spPr>
            <a:xfrm>
              <a:off x="14673" y="4213"/>
              <a:ext cx="336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rgbClr val="C00000"/>
                  </a:solidFill>
                </a:rPr>
                <a:t>个人账号注册成功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8721" y="3109"/>
              <a:ext cx="5508" cy="321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056845" y="336423"/>
            <a:ext cx="680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完成个人账号注册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→完成企业账号注册→平台审核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 17"/>
          <p:cNvSpPr/>
          <p:nvPr/>
        </p:nvSpPr>
        <p:spPr>
          <a:xfrm>
            <a:off x="441025" y="180109"/>
            <a:ext cx="384775" cy="682624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旧字形 Normal" panose="020B0400000000000000" pitchFamily="34" charset="-128"/>
              <a:ea typeface="思源黑体旧字形 Normal" panose="020B0400000000000000" pitchFamily="34" charset="-128"/>
              <a:sym typeface="思源黑体旧字形 Normal" panose="020B0400000000000000" pitchFamily="34" charset="-128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6233" y="336423"/>
            <a:ext cx="4837751" cy="370105"/>
          </a:xfrm>
        </p:spPr>
        <p:txBody>
          <a:bodyPr>
            <a:normAutofit/>
          </a:bodyPr>
          <a:lstStyle/>
          <a:p>
            <a:r>
              <a:rPr lang="en-US" altLang="zh-CN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1"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平台注册   </a:t>
            </a:r>
            <a:r>
              <a:rPr kumimoji="1"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平台注册</a:t>
            </a:r>
            <a:endParaRPr kumimoji="1"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5230"/>
            <a:ext cx="12192000" cy="573405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035685" y="1379220"/>
            <a:ext cx="10659745" cy="5560060"/>
            <a:chOff x="8721" y="3109"/>
            <a:chExt cx="7798" cy="3212"/>
          </a:xfrm>
        </p:grpSpPr>
        <p:sp>
          <p:nvSpPr>
            <p:cNvPr id="5" name="文本框 4"/>
            <p:cNvSpPr txBox="1"/>
            <p:nvPr/>
          </p:nvSpPr>
          <p:spPr>
            <a:xfrm>
              <a:off x="14665" y="4400"/>
              <a:ext cx="1854" cy="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rgbClr val="C00000"/>
                  </a:solidFill>
                </a:rPr>
                <a:t>①填写基本信息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8721" y="3109"/>
              <a:ext cx="5508" cy="321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3005"/>
            <a:ext cx="12192000" cy="575627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41325" y="1299845"/>
            <a:ext cx="8478520" cy="2611123"/>
            <a:chOff x="8721" y="2745"/>
            <a:chExt cx="7028" cy="5208"/>
          </a:xfrm>
        </p:grpSpPr>
        <p:sp>
          <p:nvSpPr>
            <p:cNvPr id="7" name="文本框 6"/>
            <p:cNvSpPr txBox="1"/>
            <p:nvPr/>
          </p:nvSpPr>
          <p:spPr>
            <a:xfrm>
              <a:off x="12142" y="7158"/>
              <a:ext cx="2639" cy="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②上传资质证明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8721" y="2745"/>
              <a:ext cx="7028" cy="3576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32715" y="4818380"/>
            <a:ext cx="11418293" cy="2039620"/>
            <a:chOff x="8721" y="3109"/>
            <a:chExt cx="8224" cy="3212"/>
          </a:xfrm>
        </p:grpSpPr>
        <p:sp>
          <p:nvSpPr>
            <p:cNvPr id="12" name="文本框 11"/>
            <p:cNvSpPr txBox="1"/>
            <p:nvPr/>
          </p:nvSpPr>
          <p:spPr>
            <a:xfrm>
              <a:off x="11916" y="3558"/>
              <a:ext cx="263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rgbClr val="C00000"/>
                  </a:solidFill>
                </a:rPr>
                <a:t>③添加历史业绩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8721" y="3109"/>
              <a:ext cx="8224" cy="321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3005"/>
            <a:ext cx="12190730" cy="573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15"/>
          <p:cNvSpPr txBox="1"/>
          <p:nvPr/>
        </p:nvSpPr>
        <p:spPr>
          <a:xfrm>
            <a:off x="4056845" y="336423"/>
            <a:ext cx="680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完成个人账号注册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完成企业账号注册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→平台审核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 17"/>
          <p:cNvSpPr/>
          <p:nvPr/>
        </p:nvSpPr>
        <p:spPr>
          <a:xfrm>
            <a:off x="441025" y="180109"/>
            <a:ext cx="384775" cy="682624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旧字形 Normal" panose="020B0400000000000000" pitchFamily="34" charset="-128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6233" y="336423"/>
            <a:ext cx="4837751" cy="370105"/>
          </a:xfrm>
        </p:spPr>
        <p:txBody>
          <a:bodyPr>
            <a:normAutofit/>
          </a:bodyPr>
          <a:lstStyle/>
          <a:p>
            <a:r>
              <a:rPr lang="en-US" altLang="zh-CN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、平台</a:t>
            </a:r>
            <a:r>
              <a:rPr lang="zh-CN" altLang="en-US" sz="20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 </a:t>
            </a:r>
            <a:r>
              <a:rPr lang="zh-CN" altLang="en-US" sz="2000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审核</a:t>
            </a:r>
            <a:endParaRPr kumimoji="1" lang="en-US" altLang="zh-CN" sz="2000" spc="3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9" descr="b0b3dafba3bc5c5e7fc05ab6749dc24"/>
          <p:cNvPicPr>
            <a:picLocks noChangeAspect="1"/>
          </p:cNvPicPr>
          <p:nvPr/>
        </p:nvPicPr>
        <p:blipFill>
          <a:blip r:embed="rId2"/>
          <a:srcRect t="5663" r="17171" b="41914"/>
          <a:stretch>
            <a:fillRect/>
          </a:stretch>
        </p:blipFill>
        <p:spPr>
          <a:xfrm>
            <a:off x="2830830" y="1086485"/>
            <a:ext cx="4857750" cy="57715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111500" y="1776095"/>
            <a:ext cx="14325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>
                <a:solidFill>
                  <a:srgbClr val="C00000"/>
                </a:solidFill>
              </a:rPr>
              <a:t>审核通过</a:t>
            </a:r>
          </a:p>
          <a:p>
            <a:pPr algn="dist"/>
            <a:r>
              <a:rPr lang="zh-CN" altLang="en-US" b="1">
                <a:solidFill>
                  <a:srgbClr val="C00000"/>
                </a:solidFill>
              </a:rPr>
              <a:t>注册成功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056845" y="336423"/>
            <a:ext cx="680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完成个人账号注册→完成企业账号注册→</a:t>
            </a:r>
            <a:r>
              <a:rPr lang="zh-CN" altLang="en-US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平台审核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33343" y="2468354"/>
            <a:ext cx="2670291" cy="1323439"/>
            <a:chOff x="1474596" y="912403"/>
            <a:chExt cx="2670291" cy="1323439"/>
          </a:xfrm>
        </p:grpSpPr>
        <p:sp>
          <p:nvSpPr>
            <p:cNvPr id="10" name="文本框 9"/>
            <p:cNvSpPr txBox="1"/>
            <p:nvPr/>
          </p:nvSpPr>
          <p:spPr>
            <a:xfrm>
              <a:off x="2480200" y="966020"/>
              <a:ext cx="1664687" cy="64633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l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3600" b="1" dirty="0" smtClean="0">
                  <a:solidFill>
                    <a:schemeClr val="bg1"/>
                  </a:solidFill>
                  <a:latin typeface="Arial" panose="020B0604020202020204"/>
                  <a:ea typeface="华文宋体" panose="02010600040101010101" pitchFamily="2" charset="-122"/>
                  <a:cs typeface="Arial" panose="020B0604020202020204"/>
                </a:rPr>
                <a:t>Three</a:t>
              </a:r>
              <a:endParaRPr lang="ko-KR" altLang="en-US" sz="3600" b="1" cap="none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2263500" y="1132091"/>
              <a:ext cx="0" cy="88406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474596" y="912403"/>
              <a:ext cx="793807" cy="1323439"/>
            </a:xfrm>
            <a:prstGeom prst="rect">
              <a:avLst/>
            </a:prstGeom>
            <a:noFill/>
          </p:spPr>
          <p:txBody>
            <a:bodyPr vert="horz" wrap="none" lIns="91440" tIns="45720" rIns="91440" bIns="45720" numCol="1" anchor="t">
              <a:spAutoFit/>
            </a:bodyPr>
            <a:lstStyle/>
            <a:p>
              <a:pPr eaLnBrk="0"/>
              <a:r>
                <a:rPr lang="en-US" altLang="zh-CN" sz="8000" spc="300" dirty="0" smtClean="0">
                  <a:solidFill>
                    <a:schemeClr val="bg1"/>
                  </a:solidFill>
                  <a:latin typeface="Arial" panose="020B0604020202020204" pitchFamily="34" charset="0"/>
                  <a:ea typeface="华文宋体" panose="02010600040101010101" pitchFamily="2" charset="-122"/>
                  <a:cs typeface="Arial" panose="020B0604020202020204" pitchFamily="34" charset="0"/>
                </a:rPr>
                <a:t>3</a:t>
              </a:r>
              <a:endParaRPr lang="ko-KR" altLang="en-US" sz="8000" cap="none" spc="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50811" y="3797197"/>
            <a:ext cx="4639412" cy="1015663"/>
          </a:xfrm>
          <a:prstGeom prst="rect">
            <a:avLst/>
          </a:prstGeom>
          <a:noFill/>
        </p:spPr>
        <p:txBody>
          <a:bodyPr vert="horz" wrap="none" lIns="91440" tIns="45720" rIns="91440" bIns="45720" numCol="1" anchor="t">
            <a:spAutoFit/>
          </a:bodyPr>
          <a:lstStyle/>
          <a:p>
            <a:pPr eaLnBrk="0">
              <a:lnSpc>
                <a:spcPct val="150000"/>
              </a:lnSpc>
            </a:pPr>
            <a:r>
              <a:rPr lang="zh-CN" altLang="en-US" sz="4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</a:t>
            </a:r>
            <a:r>
              <a:rPr lang="zh-CN" altLang="en-US" sz="40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投标流程介绍</a:t>
            </a:r>
            <a:endParaRPr lang="ko-KR" altLang="en-US" sz="4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30" y="0"/>
            <a:ext cx="12192000" cy="6867912"/>
          </a:xfrm>
          <a:prstGeom prst="rect">
            <a:avLst/>
          </a:prstGeom>
          <a:blipFill>
            <a:blip r:embed="rId2" cstate="screen">
              <a:alphaModFix amt="99000"/>
            </a:blip>
            <a:stretch>
              <a:fillRect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9791"/>
          </a:xfrm>
          <a:prstGeom prst="rect">
            <a:avLst/>
          </a:prstGeom>
          <a:gradFill flip="none" rotWithShape="1">
            <a:gsLst>
              <a:gs pos="77000">
                <a:srgbClr val="012963">
                  <a:alpha val="89000"/>
                </a:srgbClr>
              </a:gs>
              <a:gs pos="26000">
                <a:srgbClr val="002E60">
                  <a:alpha val="91000"/>
                </a:srgbClr>
              </a:gs>
              <a:gs pos="0">
                <a:schemeClr val="tx1">
                  <a:lumMod val="95000"/>
                  <a:lumOff val="5000"/>
                  <a:alpha val="87000"/>
                </a:schemeClr>
              </a:gs>
              <a:gs pos="100000">
                <a:schemeClr val="tx1">
                  <a:lumMod val="95000"/>
                  <a:lumOff val="5000"/>
                  <a:alpha val="8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任意多边形 17"/>
          <p:cNvSpPr/>
          <p:nvPr/>
        </p:nvSpPr>
        <p:spPr>
          <a:xfrm>
            <a:off x="441025" y="180109"/>
            <a:ext cx="384775" cy="682624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旧字形 Normal" panose="020B0400000000000000" pitchFamily="34" charset="-128"/>
              <a:ea typeface="思源黑体旧字形 Normal" panose="020B0400000000000000" pitchFamily="34" charset="-128"/>
              <a:sym typeface="思源黑体旧字形 Normal" panose="020B0400000000000000" pitchFamily="34" charset="-128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6073" y="349758"/>
            <a:ext cx="4837751" cy="370105"/>
          </a:xfrm>
        </p:spPr>
        <p:txBody>
          <a:bodyPr/>
          <a:lstStyle/>
          <a:p>
            <a:r>
              <a:rPr lang="en-US" altLang="zh-CN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1" lang="zh-CN" altLang="en-US" sz="2000" dirty="0">
                <a:solidFill>
                  <a:schemeClr val="bg1"/>
                </a:solidFill>
              </a:rPr>
              <a:t>在线投标流程介绍</a:t>
            </a:r>
            <a:endParaRPr kumimoji="1"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6827" y="2794732"/>
            <a:ext cx="1021313" cy="833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查询招标商机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523091" y="2794732"/>
            <a:ext cx="1021313" cy="833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报名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519355" y="2780151"/>
            <a:ext cx="1021313" cy="833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投标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515619" y="2794732"/>
            <a:ext cx="1021313" cy="833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中标公示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2615258" y="3076349"/>
            <a:ext cx="840715" cy="2704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24176" y="3346804"/>
            <a:ext cx="9085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报名后，经过招标方资审通过后才可进行投标</a:t>
            </a:r>
            <a:endParaRPr lang="zh-CN" altLang="en-US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618485" y="3398845"/>
            <a:ext cx="9085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投标过程中或涉及多轮报价和投标</a:t>
            </a:r>
            <a:endParaRPr lang="zh-CN" altLang="en-US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511883" y="2839421"/>
            <a:ext cx="1021313" cy="833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结果发布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右箭头 40"/>
          <p:cNvSpPr/>
          <p:nvPr/>
        </p:nvSpPr>
        <p:spPr>
          <a:xfrm>
            <a:off x="4616854" y="3076348"/>
            <a:ext cx="840715" cy="2704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右箭头 41"/>
          <p:cNvSpPr/>
          <p:nvPr/>
        </p:nvSpPr>
        <p:spPr>
          <a:xfrm>
            <a:off x="6602454" y="3061767"/>
            <a:ext cx="840715" cy="2704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右箭头 42"/>
          <p:cNvSpPr/>
          <p:nvPr/>
        </p:nvSpPr>
        <p:spPr>
          <a:xfrm>
            <a:off x="8629610" y="3076348"/>
            <a:ext cx="840715" cy="2704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455973" y="2231733"/>
            <a:ext cx="316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报名和投标过程支持在线答疑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 animBg="1"/>
      <p:bldP spid="25" grpId="0" animBg="1"/>
      <p:bldP spid="26" grpId="0" animBg="1"/>
      <p:bldP spid="13" grpId="0" animBg="1"/>
      <p:bldP spid="14" grpId="0"/>
      <p:bldP spid="37" grpId="0"/>
      <p:bldP spid="40" grpId="0" animBg="1"/>
      <p:bldP spid="41" grpId="0" animBg="1"/>
      <p:bldP spid="42" grpId="0" animBg="1"/>
      <p:bldP spid="43" grpId="0" animBg="1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30" y="0"/>
            <a:ext cx="12192000" cy="6867912"/>
          </a:xfrm>
          <a:prstGeom prst="rect">
            <a:avLst/>
          </a:prstGeom>
          <a:blipFill>
            <a:blip r:embed="rId2" cstate="screen">
              <a:alphaModFix amt="99000"/>
            </a:blip>
            <a:stretch>
              <a:fillRect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9791"/>
          </a:xfrm>
          <a:prstGeom prst="rect">
            <a:avLst/>
          </a:prstGeom>
          <a:gradFill flip="none" rotWithShape="1">
            <a:gsLst>
              <a:gs pos="77000">
                <a:srgbClr val="012963">
                  <a:alpha val="89000"/>
                </a:srgbClr>
              </a:gs>
              <a:gs pos="26000">
                <a:srgbClr val="002E60">
                  <a:alpha val="91000"/>
                </a:srgbClr>
              </a:gs>
              <a:gs pos="0">
                <a:schemeClr val="tx1">
                  <a:lumMod val="95000"/>
                  <a:lumOff val="5000"/>
                  <a:alpha val="87000"/>
                </a:schemeClr>
              </a:gs>
              <a:gs pos="100000">
                <a:schemeClr val="tx1">
                  <a:lumMod val="95000"/>
                  <a:lumOff val="5000"/>
                  <a:alpha val="8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任意多边形 17"/>
          <p:cNvSpPr/>
          <p:nvPr/>
        </p:nvSpPr>
        <p:spPr>
          <a:xfrm>
            <a:off x="441025" y="180109"/>
            <a:ext cx="384775" cy="682624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旧字形 Normal" panose="020B0400000000000000" pitchFamily="34" charset="-128"/>
              <a:ea typeface="思源黑体旧字形 Normal" panose="020B0400000000000000" pitchFamily="34" charset="-128"/>
              <a:sym typeface="思源黑体旧字形 Normal" panose="020B0400000000000000" pitchFamily="34" charset="-128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6073" y="349758"/>
            <a:ext cx="4837751" cy="370105"/>
          </a:xfrm>
        </p:spPr>
        <p:txBody>
          <a:bodyPr/>
          <a:lstStyle/>
          <a:p>
            <a:r>
              <a:rPr lang="en-US" altLang="zh-CN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1" lang="zh-CN" altLang="en-US" sz="2000" dirty="0">
                <a:solidFill>
                  <a:schemeClr val="bg1"/>
                </a:solidFill>
              </a:rPr>
              <a:t>在线投标流程</a:t>
            </a:r>
            <a:r>
              <a:rPr kumimoji="1" lang="zh-CN" altLang="en-US" sz="2000" dirty="0" smtClean="0">
                <a:solidFill>
                  <a:schemeClr val="bg1"/>
                </a:solidFill>
              </a:rPr>
              <a:t>介绍   </a:t>
            </a:r>
            <a:r>
              <a:rPr kumimoji="1" lang="zh-CN" altLang="en-US" sz="2000" dirty="0" smtClean="0">
                <a:solidFill>
                  <a:srgbClr val="FFFF00"/>
                </a:solidFill>
              </a:rPr>
              <a:t>查询招标商机</a:t>
            </a:r>
            <a:endParaRPr kumimoji="1" lang="zh-CN" altLang="en-US" sz="2000" dirty="0">
              <a:solidFill>
                <a:srgbClr val="FFFF00"/>
              </a:solidFill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97" y="1103338"/>
            <a:ext cx="8132227" cy="542148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3915757" y="1879140"/>
            <a:ext cx="3180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</a:rPr>
              <a:t>途径①：首页搜索招标信息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67395" y="1258877"/>
            <a:ext cx="908391" cy="564324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" y="1103338"/>
            <a:ext cx="12192000" cy="5423647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41106" y="2022721"/>
            <a:ext cx="5483171" cy="873125"/>
            <a:chOff x="8859" y="3268"/>
            <a:chExt cx="8386" cy="1375"/>
          </a:xfrm>
        </p:grpSpPr>
        <p:sp>
          <p:nvSpPr>
            <p:cNvPr id="14" name="文本框 13"/>
            <p:cNvSpPr txBox="1"/>
            <p:nvPr/>
          </p:nvSpPr>
          <p:spPr>
            <a:xfrm>
              <a:off x="10729" y="3268"/>
              <a:ext cx="6516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C00000"/>
                  </a:solidFill>
                </a:rPr>
                <a:t>途径②：个人工作平台，点击在线报名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859" y="3624"/>
              <a:ext cx="1788" cy="1019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10" y="-10160"/>
            <a:ext cx="12192000" cy="6867912"/>
          </a:xfrm>
          <a:prstGeom prst="rect">
            <a:avLst/>
          </a:prstGeom>
          <a:blipFill>
            <a:blip r:embed="rId2" cstate="screen">
              <a:alphaModFix amt="99000"/>
            </a:blip>
            <a:stretch>
              <a:fillRect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任意多边形 17"/>
          <p:cNvSpPr/>
          <p:nvPr/>
        </p:nvSpPr>
        <p:spPr>
          <a:xfrm>
            <a:off x="441025" y="180109"/>
            <a:ext cx="384775" cy="682624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旧字形 Normal" panose="020B0400000000000000" pitchFamily="34" charset="-128"/>
              <a:ea typeface="思源黑体旧字形 Normal" panose="020B0400000000000000" pitchFamily="34" charset="-128"/>
              <a:sym typeface="思源黑体旧字形 Normal" panose="020B0400000000000000" pitchFamily="34" charset="-128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6073" y="349758"/>
            <a:ext cx="4837751" cy="370105"/>
          </a:xfrm>
        </p:spPr>
        <p:txBody>
          <a:bodyPr/>
          <a:lstStyle/>
          <a:p>
            <a:r>
              <a:rPr lang="en-US" altLang="zh-CN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1" lang="zh-CN" altLang="en-US" sz="2000" dirty="0">
                <a:solidFill>
                  <a:schemeClr val="bg1"/>
                </a:solidFill>
              </a:rPr>
              <a:t>在线投标流程介绍    </a:t>
            </a:r>
            <a:r>
              <a:rPr kumimoji="1" lang="zh-CN" altLang="en-US" sz="2000" dirty="0" smtClean="0">
                <a:solidFill>
                  <a:srgbClr val="C00000"/>
                </a:solidFill>
              </a:rPr>
              <a:t>报名</a:t>
            </a:r>
            <a:endParaRPr kumimoji="1" lang="zh-CN" altLang="en-US" sz="2000" dirty="0">
              <a:solidFill>
                <a:srgbClr val="C0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3950"/>
            <a:ext cx="12192635" cy="5734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1137285" y="3418840"/>
            <a:ext cx="5455285" cy="2039620"/>
            <a:chOff x="8721" y="3109"/>
            <a:chExt cx="8591" cy="3212"/>
          </a:xfrm>
        </p:grpSpPr>
        <p:sp>
          <p:nvSpPr>
            <p:cNvPr id="17" name="文本框 16"/>
            <p:cNvSpPr txBox="1"/>
            <p:nvPr/>
          </p:nvSpPr>
          <p:spPr>
            <a:xfrm>
              <a:off x="13907" y="4213"/>
              <a:ext cx="340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①点击投标管理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8721" y="3109"/>
              <a:ext cx="2281" cy="321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6805"/>
            <a:ext cx="12228195" cy="575119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211510" y="2423738"/>
            <a:ext cx="3591811" cy="549849"/>
            <a:chOff x="9667" y="3168"/>
            <a:chExt cx="8817" cy="3211"/>
          </a:xfrm>
        </p:grpSpPr>
        <p:sp>
          <p:nvSpPr>
            <p:cNvPr id="21" name="文本框 20"/>
            <p:cNvSpPr txBox="1"/>
            <p:nvPr/>
          </p:nvSpPr>
          <p:spPr>
            <a:xfrm>
              <a:off x="12530" y="3609"/>
              <a:ext cx="5954" cy="2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②点击在线报名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9667" y="3168"/>
              <a:ext cx="2273" cy="3211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870200" y="4629150"/>
            <a:ext cx="3834338" cy="398823"/>
            <a:chOff x="9667" y="3168"/>
            <a:chExt cx="9413" cy="3673"/>
          </a:xfrm>
        </p:grpSpPr>
        <p:sp>
          <p:nvSpPr>
            <p:cNvPr id="25" name="文本框 24"/>
            <p:cNvSpPr txBox="1"/>
            <p:nvPr/>
          </p:nvSpPr>
          <p:spPr>
            <a:xfrm>
              <a:off x="12531" y="3168"/>
              <a:ext cx="6549" cy="3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③点击项目名称进入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9667" y="3168"/>
              <a:ext cx="2273" cy="3211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4" name="图片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94740"/>
            <a:ext cx="12253595" cy="5763260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1137285" y="3317240"/>
            <a:ext cx="3085395" cy="751870"/>
            <a:chOff x="8721" y="3109"/>
            <a:chExt cx="8013" cy="1640"/>
          </a:xfrm>
        </p:grpSpPr>
        <p:sp>
          <p:nvSpPr>
            <p:cNvPr id="46" name="文本框 45"/>
            <p:cNvSpPr txBox="1"/>
            <p:nvPr/>
          </p:nvSpPr>
          <p:spPr>
            <a:xfrm>
              <a:off x="12483" y="3109"/>
              <a:ext cx="4251" cy="1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④查看招标公告内容</a:t>
              </a:r>
            </a:p>
          </p:txBody>
        </p:sp>
        <p:sp>
          <p:nvSpPr>
            <p:cNvPr id="47" name="矩形 46"/>
            <p:cNvSpPr/>
            <p:nvPr/>
          </p:nvSpPr>
          <p:spPr>
            <a:xfrm>
              <a:off x="8721" y="3109"/>
              <a:ext cx="3221" cy="164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536940" y="2190569"/>
            <a:ext cx="1389275" cy="1007926"/>
            <a:chOff x="8721" y="3092"/>
            <a:chExt cx="4251" cy="1657"/>
          </a:xfrm>
        </p:grpSpPr>
        <p:sp>
          <p:nvSpPr>
            <p:cNvPr id="49" name="文本框 48"/>
            <p:cNvSpPr txBox="1"/>
            <p:nvPr/>
          </p:nvSpPr>
          <p:spPr>
            <a:xfrm>
              <a:off x="8721" y="3092"/>
              <a:ext cx="4251" cy="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⑤报名</a:t>
              </a:r>
            </a:p>
          </p:txBody>
        </p:sp>
        <p:sp>
          <p:nvSpPr>
            <p:cNvPr id="50" name="矩形 49"/>
            <p:cNvSpPr/>
            <p:nvPr/>
          </p:nvSpPr>
          <p:spPr>
            <a:xfrm>
              <a:off x="8721" y="3943"/>
              <a:ext cx="3222" cy="806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00455"/>
            <a:ext cx="12228195" cy="5751195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3676650" y="2470239"/>
            <a:ext cx="4053840" cy="707538"/>
            <a:chOff x="8533" y="3072"/>
            <a:chExt cx="6384" cy="899"/>
          </a:xfrm>
        </p:grpSpPr>
        <p:sp>
          <p:nvSpPr>
            <p:cNvPr id="53" name="文本框 52"/>
            <p:cNvSpPr txBox="1"/>
            <p:nvPr/>
          </p:nvSpPr>
          <p:spPr>
            <a:xfrm>
              <a:off x="9866" y="3072"/>
              <a:ext cx="5051" cy="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C00000"/>
                  </a:solidFill>
                </a:rPr>
                <a:t>⑥</a:t>
              </a:r>
              <a:r>
                <a:rPr lang="zh-CN" altLang="en-US" sz="2000" b="1" dirty="0" smtClean="0">
                  <a:solidFill>
                    <a:srgbClr val="C00000"/>
                  </a:solidFill>
                </a:rPr>
                <a:t>填写报名信息提交即完成报名</a:t>
              </a:r>
              <a:endParaRPr lang="zh-CN" altLang="en-U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8533" y="3319"/>
              <a:ext cx="1227" cy="488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68790" y="995532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3600" dirty="0"/>
          </a:p>
        </p:txBody>
      </p:sp>
      <p:sp>
        <p:nvSpPr>
          <p:cNvPr id="4" name="矩形 3"/>
          <p:cNvSpPr/>
          <p:nvPr/>
        </p:nvSpPr>
        <p:spPr>
          <a:xfrm>
            <a:off x="618932" y="1664357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Arial" panose="020B0604020202020204"/>
              </a:rPr>
              <a:t>CONTENTS</a:t>
            </a:r>
            <a:endParaRPr lang="zh-CN" altLang="en-US" sz="2400" dirty="0"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2" name="组 1"/>
          <p:cNvGrpSpPr/>
          <p:nvPr/>
        </p:nvGrpSpPr>
        <p:grpSpPr>
          <a:xfrm>
            <a:off x="618932" y="2347618"/>
            <a:ext cx="4468602" cy="553998"/>
            <a:chOff x="721585" y="2713195"/>
            <a:chExt cx="3708242" cy="553998"/>
          </a:xfrm>
        </p:grpSpPr>
        <p:sp>
          <p:nvSpPr>
            <p:cNvPr id="5" name="文本框 4"/>
            <p:cNvSpPr txBox="1"/>
            <p:nvPr/>
          </p:nvSpPr>
          <p:spPr>
            <a:xfrm>
              <a:off x="1113415" y="2713195"/>
              <a:ext cx="3316412" cy="553998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eaLnBrk="0">
                <a:lnSpc>
                  <a:spcPct val="150000"/>
                </a:lnSpc>
              </a:pPr>
              <a:r>
                <a:rPr lang="zh-CN" altLang="en-US" sz="20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广招</a:t>
              </a:r>
              <a:r>
                <a:rPr lang="zh-CN" altLang="en-US" sz="20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材介绍</a:t>
              </a:r>
              <a:endParaRPr lang="ko-KR" altLang="en-US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Freeform: Shape 10"/>
            <p:cNvSpPr/>
            <p:nvPr/>
          </p:nvSpPr>
          <p:spPr bwMode="auto">
            <a:xfrm>
              <a:off x="721585" y="2780686"/>
              <a:ext cx="369578" cy="421501"/>
            </a:xfrm>
            <a:custGeom>
              <a:avLst/>
              <a:gdLst>
                <a:gd name="T0" fmla="*/ 573 w 1146"/>
                <a:gd name="T1" fmla="*/ 0 h 1307"/>
                <a:gd name="T2" fmla="*/ 1146 w 1146"/>
                <a:gd name="T3" fmla="*/ 287 h 1307"/>
                <a:gd name="T4" fmla="*/ 1146 w 1146"/>
                <a:gd name="T5" fmla="*/ 1021 h 1307"/>
                <a:gd name="T6" fmla="*/ 573 w 1146"/>
                <a:gd name="T7" fmla="*/ 1307 h 1307"/>
                <a:gd name="T8" fmla="*/ 0 w 1146"/>
                <a:gd name="T9" fmla="*/ 1021 h 1307"/>
                <a:gd name="T10" fmla="*/ 0 w 1146"/>
                <a:gd name="T11" fmla="*/ 287 h 1307"/>
                <a:gd name="T12" fmla="*/ 573 w 1146"/>
                <a:gd name="T13" fmla="*/ 0 h 1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6" h="1307">
                  <a:moveTo>
                    <a:pt x="573" y="0"/>
                  </a:moveTo>
                  <a:lnTo>
                    <a:pt x="1146" y="287"/>
                  </a:lnTo>
                  <a:lnTo>
                    <a:pt x="1146" y="1021"/>
                  </a:lnTo>
                  <a:lnTo>
                    <a:pt x="573" y="1307"/>
                  </a:lnTo>
                  <a:lnTo>
                    <a:pt x="0" y="1021"/>
                  </a:lnTo>
                  <a:lnTo>
                    <a:pt x="0" y="287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4885D8"/>
            </a:solidFill>
            <a:ln w="28575">
              <a:noFill/>
            </a:ln>
          </p:spPr>
          <p:txBody>
            <a:bodyPr vert="horz" wrap="none" lIns="91440" tIns="45720" rIns="91440" bIns="45720" anchor="ctr" anchorCtr="1" compatLnSpc="1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</a:p>
          </p:txBody>
        </p:sp>
      </p:grpSp>
      <p:grpSp>
        <p:nvGrpSpPr>
          <p:cNvPr id="8" name="组 7"/>
          <p:cNvGrpSpPr/>
          <p:nvPr/>
        </p:nvGrpSpPr>
        <p:grpSpPr>
          <a:xfrm>
            <a:off x="618932" y="3895237"/>
            <a:ext cx="4639532" cy="499624"/>
            <a:chOff x="743837" y="3902872"/>
            <a:chExt cx="3498379" cy="499624"/>
          </a:xfrm>
        </p:grpSpPr>
        <p:sp>
          <p:nvSpPr>
            <p:cNvPr id="6" name="文本框 5"/>
            <p:cNvSpPr txBox="1"/>
            <p:nvPr/>
          </p:nvSpPr>
          <p:spPr>
            <a:xfrm>
              <a:off x="1135667" y="3902872"/>
              <a:ext cx="3106549" cy="49962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eaLnBrk="0">
                <a:lnSpc>
                  <a:spcPct val="150000"/>
                </a:lnSpc>
              </a:pPr>
              <a:r>
                <a:rPr lang="zh-CN" altLang="en-US" sz="20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在线投标</a:t>
              </a:r>
              <a:endParaRPr lang="ko-KR" altLang="en-US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Freeform: Shape 11"/>
            <p:cNvSpPr/>
            <p:nvPr/>
          </p:nvSpPr>
          <p:spPr bwMode="auto">
            <a:xfrm>
              <a:off x="743837" y="3969121"/>
              <a:ext cx="369578" cy="421501"/>
            </a:xfrm>
            <a:custGeom>
              <a:avLst/>
              <a:gdLst>
                <a:gd name="T0" fmla="*/ 573 w 1146"/>
                <a:gd name="T1" fmla="*/ 0 h 1307"/>
                <a:gd name="T2" fmla="*/ 1146 w 1146"/>
                <a:gd name="T3" fmla="*/ 287 h 1307"/>
                <a:gd name="T4" fmla="*/ 1146 w 1146"/>
                <a:gd name="T5" fmla="*/ 1021 h 1307"/>
                <a:gd name="T6" fmla="*/ 573 w 1146"/>
                <a:gd name="T7" fmla="*/ 1307 h 1307"/>
                <a:gd name="T8" fmla="*/ 0 w 1146"/>
                <a:gd name="T9" fmla="*/ 1021 h 1307"/>
                <a:gd name="T10" fmla="*/ 0 w 1146"/>
                <a:gd name="T11" fmla="*/ 287 h 1307"/>
                <a:gd name="T12" fmla="*/ 573 w 1146"/>
                <a:gd name="T13" fmla="*/ 0 h 1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6" h="1307">
                  <a:moveTo>
                    <a:pt x="573" y="0"/>
                  </a:moveTo>
                  <a:lnTo>
                    <a:pt x="1146" y="287"/>
                  </a:lnTo>
                  <a:lnTo>
                    <a:pt x="1146" y="1021"/>
                  </a:lnTo>
                  <a:lnTo>
                    <a:pt x="573" y="1307"/>
                  </a:lnTo>
                  <a:lnTo>
                    <a:pt x="0" y="1021"/>
                  </a:lnTo>
                  <a:lnTo>
                    <a:pt x="0" y="287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4885D8"/>
            </a:solidFill>
            <a:ln w="28575">
              <a:solidFill>
                <a:srgbClr val="4885D8"/>
              </a:solidFill>
            </a:ln>
          </p:spPr>
          <p:txBody>
            <a:bodyPr vert="horz" wrap="none" lIns="91440" tIns="45720" rIns="91440" bIns="45720" anchor="ctr" anchorCtr="1" compatLnSpc="1">
              <a:normAutofit/>
            </a:bodyPr>
            <a:lstStyle/>
            <a:p>
              <a:pPr algn="ctr"/>
              <a:r>
                <a:rPr lang="en-US" altLang="zh-CN" sz="1600" dirty="0" smtClean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en-US" altLang="zh-CN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组 8"/>
          <p:cNvGrpSpPr/>
          <p:nvPr/>
        </p:nvGrpSpPr>
        <p:grpSpPr>
          <a:xfrm>
            <a:off x="618932" y="5457609"/>
            <a:ext cx="1906371" cy="449227"/>
            <a:chOff x="721585" y="5116845"/>
            <a:chExt cx="1906371" cy="449227"/>
          </a:xfrm>
        </p:grpSpPr>
        <p:sp>
          <p:nvSpPr>
            <p:cNvPr id="7" name="文本框 6"/>
            <p:cNvSpPr txBox="1"/>
            <p:nvPr/>
          </p:nvSpPr>
          <p:spPr>
            <a:xfrm>
              <a:off x="1263480" y="5116845"/>
              <a:ext cx="1364476" cy="400110"/>
            </a:xfrm>
            <a:prstGeom prst="rect">
              <a:avLst/>
            </a:prstGeom>
            <a:noFill/>
          </p:spPr>
          <p:txBody>
            <a:bodyPr vert="horz" wrap="none" lIns="91440" tIns="45720" rIns="91440" bIns="45720" numCol="1" anchor="t">
              <a:spAutoFit/>
            </a:bodyPr>
            <a:lstStyle/>
            <a:p>
              <a:pPr eaLnBrk="0"/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常见</a:t>
              </a:r>
              <a:r>
                <a:rPr lang="zh-CN" altLang="en-US" sz="20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问题</a:t>
              </a:r>
              <a:endParaRPr lang="ko-KR" altLang="en-US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: Shape 12"/>
            <p:cNvSpPr/>
            <p:nvPr/>
          </p:nvSpPr>
          <p:spPr bwMode="auto">
            <a:xfrm>
              <a:off x="721585" y="5144571"/>
              <a:ext cx="512384" cy="421501"/>
            </a:xfrm>
            <a:custGeom>
              <a:avLst/>
              <a:gdLst>
                <a:gd name="T0" fmla="*/ 573 w 1146"/>
                <a:gd name="T1" fmla="*/ 0 h 1307"/>
                <a:gd name="T2" fmla="*/ 1146 w 1146"/>
                <a:gd name="T3" fmla="*/ 287 h 1307"/>
                <a:gd name="T4" fmla="*/ 1146 w 1146"/>
                <a:gd name="T5" fmla="*/ 1021 h 1307"/>
                <a:gd name="T6" fmla="*/ 573 w 1146"/>
                <a:gd name="T7" fmla="*/ 1307 h 1307"/>
                <a:gd name="T8" fmla="*/ 0 w 1146"/>
                <a:gd name="T9" fmla="*/ 1021 h 1307"/>
                <a:gd name="T10" fmla="*/ 0 w 1146"/>
                <a:gd name="T11" fmla="*/ 287 h 1307"/>
                <a:gd name="T12" fmla="*/ 573 w 1146"/>
                <a:gd name="T13" fmla="*/ 0 h 1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6" h="1307">
                  <a:moveTo>
                    <a:pt x="573" y="0"/>
                  </a:moveTo>
                  <a:lnTo>
                    <a:pt x="1146" y="287"/>
                  </a:lnTo>
                  <a:lnTo>
                    <a:pt x="1146" y="1021"/>
                  </a:lnTo>
                  <a:lnTo>
                    <a:pt x="573" y="1307"/>
                  </a:lnTo>
                  <a:lnTo>
                    <a:pt x="0" y="1021"/>
                  </a:lnTo>
                  <a:lnTo>
                    <a:pt x="0" y="287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4885D8"/>
            </a:solidFill>
            <a:ln w="28575">
              <a:noFill/>
            </a:ln>
          </p:spPr>
          <p:txBody>
            <a:bodyPr vert="horz" wrap="none" lIns="91440" tIns="45720" rIns="91440" bIns="45720" anchor="ctr" anchorCtr="1" compatLnSpc="1">
              <a:normAutofit/>
            </a:bodyPr>
            <a:lstStyle/>
            <a:p>
              <a:pPr algn="ctr"/>
              <a:r>
                <a:rPr lang="en-US" altLang="zh-CN" sz="1600" dirty="0" smtClean="0">
                  <a:solidFill>
                    <a:schemeClr val="bg1"/>
                  </a:solidFill>
                  <a:cs typeface="+mn-ea"/>
                  <a:sym typeface="+mn-lt"/>
                </a:rPr>
                <a:t>05</a:t>
              </a:r>
              <a:endParaRPr lang="en-US" altLang="zh-CN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" name="组 14"/>
          <p:cNvGrpSpPr/>
          <p:nvPr/>
        </p:nvGrpSpPr>
        <p:grpSpPr>
          <a:xfrm>
            <a:off x="618932" y="4682189"/>
            <a:ext cx="2791229" cy="449227"/>
            <a:chOff x="721585" y="5116845"/>
            <a:chExt cx="2791229" cy="449227"/>
          </a:xfrm>
        </p:grpSpPr>
        <p:sp>
          <p:nvSpPr>
            <p:cNvPr id="16" name="文本框 15"/>
            <p:cNvSpPr txBox="1"/>
            <p:nvPr/>
          </p:nvSpPr>
          <p:spPr>
            <a:xfrm>
              <a:off x="1263480" y="5116845"/>
              <a:ext cx="2249334" cy="400110"/>
            </a:xfrm>
            <a:prstGeom prst="rect">
              <a:avLst/>
            </a:prstGeom>
            <a:noFill/>
          </p:spPr>
          <p:txBody>
            <a:bodyPr vert="horz" wrap="none" lIns="91440" tIns="45720" rIns="91440" bIns="45720" numCol="1" anchor="t">
              <a:spAutoFit/>
            </a:bodyPr>
            <a:lstStyle/>
            <a:p>
              <a:pPr eaLnBrk="0"/>
              <a:r>
                <a:rPr lang="zh-CN" altLang="en-US" sz="20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合同及履约管理</a:t>
              </a:r>
              <a:endParaRPr lang="ko-KR" altLang="en-US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: Shape 12"/>
            <p:cNvSpPr/>
            <p:nvPr/>
          </p:nvSpPr>
          <p:spPr bwMode="auto">
            <a:xfrm>
              <a:off x="721585" y="5144571"/>
              <a:ext cx="512384" cy="421501"/>
            </a:xfrm>
            <a:custGeom>
              <a:avLst/>
              <a:gdLst>
                <a:gd name="T0" fmla="*/ 573 w 1146"/>
                <a:gd name="T1" fmla="*/ 0 h 1307"/>
                <a:gd name="T2" fmla="*/ 1146 w 1146"/>
                <a:gd name="T3" fmla="*/ 287 h 1307"/>
                <a:gd name="T4" fmla="*/ 1146 w 1146"/>
                <a:gd name="T5" fmla="*/ 1021 h 1307"/>
                <a:gd name="T6" fmla="*/ 573 w 1146"/>
                <a:gd name="T7" fmla="*/ 1307 h 1307"/>
                <a:gd name="T8" fmla="*/ 0 w 1146"/>
                <a:gd name="T9" fmla="*/ 1021 h 1307"/>
                <a:gd name="T10" fmla="*/ 0 w 1146"/>
                <a:gd name="T11" fmla="*/ 287 h 1307"/>
                <a:gd name="T12" fmla="*/ 573 w 1146"/>
                <a:gd name="T13" fmla="*/ 0 h 1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6" h="1307">
                  <a:moveTo>
                    <a:pt x="573" y="0"/>
                  </a:moveTo>
                  <a:lnTo>
                    <a:pt x="1146" y="287"/>
                  </a:lnTo>
                  <a:lnTo>
                    <a:pt x="1146" y="1021"/>
                  </a:lnTo>
                  <a:lnTo>
                    <a:pt x="573" y="1307"/>
                  </a:lnTo>
                  <a:lnTo>
                    <a:pt x="0" y="1021"/>
                  </a:lnTo>
                  <a:lnTo>
                    <a:pt x="0" y="287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4885D8"/>
            </a:solidFill>
            <a:ln w="28575">
              <a:noFill/>
            </a:ln>
          </p:spPr>
          <p:txBody>
            <a:bodyPr vert="horz" wrap="none" lIns="91440" tIns="45720" rIns="91440" bIns="45720" anchor="ctr" anchorCtr="1" compatLnSpc="1">
              <a:normAutofit/>
            </a:bodyPr>
            <a:lstStyle/>
            <a:p>
              <a:pPr algn="ctr"/>
              <a:r>
                <a:rPr lang="en-US" altLang="zh-CN" sz="1600" dirty="0" smtClean="0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  <a:endParaRPr lang="en-US" altLang="zh-CN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" name="组 7"/>
          <p:cNvGrpSpPr/>
          <p:nvPr/>
        </p:nvGrpSpPr>
        <p:grpSpPr>
          <a:xfrm>
            <a:off x="616784" y="3109631"/>
            <a:ext cx="4639532" cy="499624"/>
            <a:chOff x="743837" y="3902872"/>
            <a:chExt cx="3498379" cy="499624"/>
          </a:xfrm>
        </p:grpSpPr>
        <p:sp>
          <p:nvSpPr>
            <p:cNvPr id="21" name="文本框 20"/>
            <p:cNvSpPr txBox="1"/>
            <p:nvPr/>
          </p:nvSpPr>
          <p:spPr>
            <a:xfrm>
              <a:off x="1135667" y="3902872"/>
              <a:ext cx="3106549" cy="49962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eaLnBrk="0">
                <a:lnSpc>
                  <a:spcPct val="150000"/>
                </a:lnSpc>
              </a:pPr>
              <a:r>
                <a:rPr lang="zh-CN" altLang="en-US" sz="20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平台注册</a:t>
              </a:r>
              <a:endParaRPr lang="ko-KR" altLang="en-US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: Shape 11"/>
            <p:cNvSpPr/>
            <p:nvPr/>
          </p:nvSpPr>
          <p:spPr bwMode="auto">
            <a:xfrm>
              <a:off x="743837" y="3969121"/>
              <a:ext cx="369578" cy="421501"/>
            </a:xfrm>
            <a:custGeom>
              <a:avLst/>
              <a:gdLst>
                <a:gd name="T0" fmla="*/ 573 w 1146"/>
                <a:gd name="T1" fmla="*/ 0 h 1307"/>
                <a:gd name="T2" fmla="*/ 1146 w 1146"/>
                <a:gd name="T3" fmla="*/ 287 h 1307"/>
                <a:gd name="T4" fmla="*/ 1146 w 1146"/>
                <a:gd name="T5" fmla="*/ 1021 h 1307"/>
                <a:gd name="T6" fmla="*/ 573 w 1146"/>
                <a:gd name="T7" fmla="*/ 1307 h 1307"/>
                <a:gd name="T8" fmla="*/ 0 w 1146"/>
                <a:gd name="T9" fmla="*/ 1021 h 1307"/>
                <a:gd name="T10" fmla="*/ 0 w 1146"/>
                <a:gd name="T11" fmla="*/ 287 h 1307"/>
                <a:gd name="T12" fmla="*/ 573 w 1146"/>
                <a:gd name="T13" fmla="*/ 0 h 1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6" h="1307">
                  <a:moveTo>
                    <a:pt x="573" y="0"/>
                  </a:moveTo>
                  <a:lnTo>
                    <a:pt x="1146" y="287"/>
                  </a:lnTo>
                  <a:lnTo>
                    <a:pt x="1146" y="1021"/>
                  </a:lnTo>
                  <a:lnTo>
                    <a:pt x="573" y="1307"/>
                  </a:lnTo>
                  <a:lnTo>
                    <a:pt x="0" y="1021"/>
                  </a:lnTo>
                  <a:lnTo>
                    <a:pt x="0" y="287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4885D8"/>
            </a:solidFill>
            <a:ln w="28575">
              <a:solidFill>
                <a:srgbClr val="4885D8"/>
              </a:solidFill>
            </a:ln>
          </p:spPr>
          <p:txBody>
            <a:bodyPr vert="horz" wrap="none" lIns="91440" tIns="45720" rIns="91440" bIns="45720" anchor="ctr" anchorCtr="1" compatLnSpc="1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7"/>
          <p:cNvSpPr/>
          <p:nvPr/>
        </p:nvSpPr>
        <p:spPr>
          <a:xfrm>
            <a:off x="541990" y="193444"/>
            <a:ext cx="384775" cy="682624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/>
              </a:solidFill>
              <a:latin typeface="思源黑体旧字形 Normal" panose="020B0400000000000000" pitchFamily="34" charset="-128"/>
              <a:ea typeface="思源黑体旧字形 Normal" panose="020B0400000000000000" pitchFamily="34" charset="-128"/>
              <a:sym typeface="思源黑体旧字形 Normal" panose="020B0400000000000000" pitchFamily="34" charset="-128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16073" y="349758"/>
            <a:ext cx="6975645" cy="370105"/>
          </a:xfrm>
        </p:spPr>
        <p:txBody>
          <a:bodyPr>
            <a:normAutofit fontScale="90000"/>
          </a:bodyPr>
          <a:lstStyle/>
          <a:p>
            <a:r>
              <a:rPr lang="en-US" altLang="zh-CN" sz="222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22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1" lang="zh-CN" altLang="en-US" sz="222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在线投标流程介绍  </a:t>
            </a:r>
            <a:r>
              <a:rPr kumimoji="1" lang="zh-CN" altLang="en-US" sz="2220" dirty="0">
                <a:solidFill>
                  <a:schemeClr val="bg1"/>
                </a:solidFill>
              </a:rPr>
              <a:t>  </a:t>
            </a:r>
            <a:r>
              <a:rPr kumimoji="1" lang="zh-CN" altLang="en-US" sz="2220" b="1" dirty="0" smtClean="0">
                <a:solidFill>
                  <a:srgbClr val="FF0000"/>
                </a:solidFill>
              </a:rPr>
              <a:t>报名   </a:t>
            </a:r>
            <a:r>
              <a:rPr kumimoji="1" lang="zh-CN" altLang="en-US" sz="222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</a:t>
            </a:r>
            <a:r>
              <a:rPr kumimoji="1" lang="zh-CN" altLang="en-US" sz="222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资审结果</a:t>
            </a:r>
            <a:endParaRPr kumimoji="1" lang="zh-CN" altLang="en-US" sz="222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6759"/>
            <a:ext cx="12191365" cy="573341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2537460" y="2190750"/>
            <a:ext cx="5253990" cy="553085"/>
            <a:chOff x="8721" y="3109"/>
            <a:chExt cx="8274" cy="3212"/>
          </a:xfrm>
        </p:grpSpPr>
        <p:sp>
          <p:nvSpPr>
            <p:cNvPr id="6" name="文本框 5"/>
            <p:cNvSpPr txBox="1"/>
            <p:nvPr/>
          </p:nvSpPr>
          <p:spPr>
            <a:xfrm>
              <a:off x="10146" y="3553"/>
              <a:ext cx="6849" cy="2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FF0000"/>
                  </a:solidFill>
                </a:rPr>
                <a:t>在投标管理里</a:t>
              </a:r>
              <a:r>
                <a:rPr lang="zh-CN" altLang="en-US" sz="2000" b="1" dirty="0" smtClean="0">
                  <a:solidFill>
                    <a:srgbClr val="C00000"/>
                  </a:solidFill>
                </a:rPr>
                <a:t>：点击</a:t>
              </a:r>
              <a:r>
                <a:rPr lang="zh-CN" altLang="en-US" sz="2000" b="1" dirty="0">
                  <a:solidFill>
                    <a:srgbClr val="C00000"/>
                  </a:solidFill>
                </a:rPr>
                <a:t>查看资审通知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8721" y="3109"/>
              <a:ext cx="1308" cy="321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100198" y="783714"/>
            <a:ext cx="6949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中标结果查询：招标管理→资审结果</a:t>
            </a:r>
            <a:endParaRPr lang="zh-CN" altLang="en-US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30" y="0"/>
            <a:ext cx="12192000" cy="6867912"/>
          </a:xfrm>
          <a:prstGeom prst="rect">
            <a:avLst/>
          </a:prstGeom>
          <a:blipFill>
            <a:blip r:embed="rId2" cstate="screen">
              <a:alphaModFix amt="99000"/>
            </a:blip>
            <a:stretch>
              <a:fillRect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9791"/>
          </a:xfrm>
          <a:prstGeom prst="rect">
            <a:avLst/>
          </a:prstGeom>
          <a:gradFill flip="none" rotWithShape="1">
            <a:gsLst>
              <a:gs pos="77000">
                <a:srgbClr val="012963">
                  <a:alpha val="89000"/>
                </a:srgbClr>
              </a:gs>
              <a:gs pos="26000">
                <a:srgbClr val="002E60">
                  <a:alpha val="91000"/>
                </a:srgbClr>
              </a:gs>
              <a:gs pos="0">
                <a:schemeClr val="tx1">
                  <a:lumMod val="95000"/>
                  <a:lumOff val="5000"/>
                  <a:alpha val="87000"/>
                </a:schemeClr>
              </a:gs>
              <a:gs pos="100000">
                <a:schemeClr val="tx1">
                  <a:lumMod val="95000"/>
                  <a:lumOff val="5000"/>
                  <a:alpha val="8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任意多边形 17"/>
          <p:cNvSpPr/>
          <p:nvPr/>
        </p:nvSpPr>
        <p:spPr>
          <a:xfrm>
            <a:off x="441025" y="180109"/>
            <a:ext cx="384775" cy="682624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旧字形 Normal" panose="020B0400000000000000" pitchFamily="34" charset="-128"/>
              <a:ea typeface="思源黑体旧字形 Normal" panose="020B0400000000000000" pitchFamily="34" charset="-128"/>
              <a:sym typeface="思源黑体旧字形 Normal" panose="020B0400000000000000" pitchFamily="34" charset="-128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6073" y="349758"/>
            <a:ext cx="4837751" cy="370105"/>
          </a:xfrm>
        </p:spPr>
        <p:txBody>
          <a:bodyPr/>
          <a:lstStyle/>
          <a:p>
            <a:r>
              <a:rPr lang="en-US" altLang="zh-CN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1" lang="zh-CN" altLang="en-US" sz="2000" dirty="0">
                <a:solidFill>
                  <a:schemeClr val="bg1"/>
                </a:solidFill>
              </a:rPr>
              <a:t>在线投标流程</a:t>
            </a:r>
            <a:r>
              <a:rPr kumimoji="1" lang="zh-CN" altLang="en-US" sz="2000" dirty="0" smtClean="0">
                <a:solidFill>
                  <a:schemeClr val="bg1"/>
                </a:solidFill>
              </a:rPr>
              <a:t>介绍   </a:t>
            </a:r>
            <a:r>
              <a:rPr kumimoji="1" lang="zh-CN" altLang="en-US" sz="2000" dirty="0" smtClean="0">
                <a:solidFill>
                  <a:srgbClr val="FFFF00"/>
                </a:solidFill>
              </a:rPr>
              <a:t>投标</a:t>
            </a:r>
            <a:endParaRPr kumimoji="1" lang="zh-CN" altLang="en-US" sz="2000" dirty="0">
              <a:solidFill>
                <a:srgbClr val="FFFF00"/>
              </a:solidFill>
              <a:cs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3950"/>
            <a:ext cx="12192635" cy="5734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1137285" y="3418840"/>
            <a:ext cx="5455285" cy="2039620"/>
            <a:chOff x="8721" y="3109"/>
            <a:chExt cx="8591" cy="3212"/>
          </a:xfrm>
        </p:grpSpPr>
        <p:sp>
          <p:nvSpPr>
            <p:cNvPr id="7" name="文本框 6"/>
            <p:cNvSpPr txBox="1"/>
            <p:nvPr/>
          </p:nvSpPr>
          <p:spPr>
            <a:xfrm>
              <a:off x="13907" y="4213"/>
              <a:ext cx="340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①点击投标管理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8721" y="3109"/>
              <a:ext cx="2281" cy="321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1123950"/>
            <a:ext cx="12191365" cy="5815965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11" name="组合 10"/>
          <p:cNvGrpSpPr/>
          <p:nvPr/>
        </p:nvGrpSpPr>
        <p:grpSpPr>
          <a:xfrm>
            <a:off x="2790825" y="2545715"/>
            <a:ext cx="3740150" cy="512445"/>
            <a:chOff x="8721" y="3935"/>
            <a:chExt cx="5890" cy="2386"/>
          </a:xfrm>
        </p:grpSpPr>
        <p:sp>
          <p:nvSpPr>
            <p:cNvPr id="9" name="文本框 8"/>
            <p:cNvSpPr txBox="1"/>
            <p:nvPr/>
          </p:nvSpPr>
          <p:spPr>
            <a:xfrm>
              <a:off x="11015" y="3935"/>
              <a:ext cx="3596" cy="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  <a:sym typeface="+mn-ea"/>
                </a:rPr>
                <a:t>②</a:t>
              </a:r>
              <a:r>
                <a:rPr lang="zh-CN" altLang="en-US" sz="2000" b="1">
                  <a:solidFill>
                    <a:srgbClr val="C00000"/>
                  </a:solidFill>
                </a:rPr>
                <a:t>点击在线投标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8721" y="3935"/>
              <a:ext cx="1213" cy="2386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009265" y="4679950"/>
            <a:ext cx="3253105" cy="398761"/>
            <a:chOff x="8721" y="3935"/>
            <a:chExt cx="5123" cy="2967"/>
          </a:xfrm>
        </p:grpSpPr>
        <p:sp>
          <p:nvSpPr>
            <p:cNvPr id="13" name="文本框 12"/>
            <p:cNvSpPr txBox="1"/>
            <p:nvPr/>
          </p:nvSpPr>
          <p:spPr>
            <a:xfrm>
              <a:off x="10248" y="3935"/>
              <a:ext cx="3596" cy="2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③点击项目名称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8721" y="3935"/>
              <a:ext cx="1213" cy="2386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0" y="1124585"/>
            <a:ext cx="12170410" cy="580517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8034655" y="2546747"/>
            <a:ext cx="3041015" cy="1647661"/>
            <a:chOff x="8721" y="3360"/>
            <a:chExt cx="5508" cy="1762"/>
          </a:xfrm>
        </p:grpSpPr>
        <p:sp>
          <p:nvSpPr>
            <p:cNvPr id="21" name="文本框 20"/>
            <p:cNvSpPr txBox="1"/>
            <p:nvPr/>
          </p:nvSpPr>
          <p:spPr>
            <a:xfrm>
              <a:off x="9644" y="4696"/>
              <a:ext cx="3661" cy="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④签收招标文件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8721" y="3360"/>
              <a:ext cx="5508" cy="1131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416425" y="4776585"/>
            <a:ext cx="3041015" cy="1725275"/>
            <a:chOff x="8721" y="2646"/>
            <a:chExt cx="5508" cy="1845"/>
          </a:xfrm>
        </p:grpSpPr>
        <p:sp>
          <p:nvSpPr>
            <p:cNvPr id="25" name="文本框 24"/>
            <p:cNvSpPr txBox="1"/>
            <p:nvPr/>
          </p:nvSpPr>
          <p:spPr>
            <a:xfrm>
              <a:off x="9791" y="2646"/>
              <a:ext cx="3661" cy="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⑤查看招标文件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8721" y="3360"/>
              <a:ext cx="5508" cy="1131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" y="1124585"/>
            <a:ext cx="12228830" cy="5832475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5006975" y="3325495"/>
            <a:ext cx="3049798" cy="591145"/>
            <a:chOff x="8721" y="3109"/>
            <a:chExt cx="6247" cy="3213"/>
          </a:xfrm>
        </p:grpSpPr>
        <p:sp>
          <p:nvSpPr>
            <p:cNvPr id="29" name="文本框 28"/>
            <p:cNvSpPr txBox="1"/>
            <p:nvPr/>
          </p:nvSpPr>
          <p:spPr>
            <a:xfrm>
              <a:off x="10871" y="3109"/>
              <a:ext cx="4097" cy="2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⑥上传附件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8721" y="3109"/>
              <a:ext cx="1812" cy="3213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914005" y="5444417"/>
            <a:ext cx="2283889" cy="1177259"/>
            <a:chOff x="8721" y="3931"/>
            <a:chExt cx="4678" cy="5239"/>
          </a:xfrm>
        </p:grpSpPr>
        <p:sp>
          <p:nvSpPr>
            <p:cNvPr id="32" name="文本框 31"/>
            <p:cNvSpPr txBox="1"/>
            <p:nvPr/>
          </p:nvSpPr>
          <p:spPr>
            <a:xfrm>
              <a:off x="8721" y="6025"/>
              <a:ext cx="4678" cy="3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⑦填写数量、发票类型、含税单价</a:t>
              </a:r>
            </a:p>
          </p:txBody>
        </p:sp>
        <p:sp>
          <p:nvSpPr>
            <p:cNvPr id="33" name="矩形 32"/>
            <p:cNvSpPr/>
            <p:nvPr/>
          </p:nvSpPr>
          <p:spPr>
            <a:xfrm>
              <a:off x="8721" y="3931"/>
              <a:ext cx="4511" cy="1625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746553" y="1724660"/>
            <a:ext cx="3071768" cy="1150092"/>
            <a:chOff x="8378" y="3109"/>
            <a:chExt cx="6292" cy="6251"/>
          </a:xfrm>
        </p:grpSpPr>
        <p:sp>
          <p:nvSpPr>
            <p:cNvPr id="35" name="文本框 34"/>
            <p:cNvSpPr txBox="1"/>
            <p:nvPr/>
          </p:nvSpPr>
          <p:spPr>
            <a:xfrm>
              <a:off x="8378" y="7185"/>
              <a:ext cx="6292" cy="2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C00000"/>
                  </a:solidFill>
                </a:rPr>
                <a:t>⑧点击投标，完成投标</a:t>
              </a:r>
              <a:endParaRPr lang="zh-CN" altLang="en-U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8721" y="3109"/>
              <a:ext cx="3473" cy="3213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30" y="0"/>
            <a:ext cx="12192000" cy="6867912"/>
          </a:xfrm>
          <a:prstGeom prst="rect">
            <a:avLst/>
          </a:prstGeom>
          <a:blipFill>
            <a:blip r:embed="rId2" cstate="screen">
              <a:alphaModFix amt="99000"/>
            </a:blip>
            <a:stretch>
              <a:fillRect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9791"/>
          </a:xfrm>
          <a:prstGeom prst="rect">
            <a:avLst/>
          </a:prstGeom>
          <a:gradFill flip="none" rotWithShape="1">
            <a:gsLst>
              <a:gs pos="77000">
                <a:srgbClr val="012963">
                  <a:alpha val="89000"/>
                </a:srgbClr>
              </a:gs>
              <a:gs pos="26000">
                <a:srgbClr val="002E60">
                  <a:alpha val="91000"/>
                </a:srgbClr>
              </a:gs>
              <a:gs pos="0">
                <a:schemeClr val="tx1">
                  <a:lumMod val="95000"/>
                  <a:lumOff val="5000"/>
                  <a:alpha val="87000"/>
                </a:schemeClr>
              </a:gs>
              <a:gs pos="100000">
                <a:schemeClr val="tx1">
                  <a:lumMod val="95000"/>
                  <a:lumOff val="5000"/>
                  <a:alpha val="8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任意多边形 17"/>
          <p:cNvSpPr/>
          <p:nvPr/>
        </p:nvSpPr>
        <p:spPr>
          <a:xfrm>
            <a:off x="441025" y="180109"/>
            <a:ext cx="384775" cy="682624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旧字形 Normal" panose="020B0400000000000000" pitchFamily="34" charset="-128"/>
              <a:ea typeface="思源黑体旧字形 Normal" panose="020B0400000000000000" pitchFamily="34" charset="-128"/>
              <a:sym typeface="思源黑体旧字形 Normal" panose="020B0400000000000000" pitchFamily="34" charset="-128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6073" y="349758"/>
            <a:ext cx="4837751" cy="370105"/>
          </a:xfrm>
        </p:spPr>
        <p:txBody>
          <a:bodyPr/>
          <a:lstStyle/>
          <a:p>
            <a:r>
              <a:rPr lang="en-US" altLang="zh-CN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1" lang="zh-CN" altLang="en-US" sz="2000" dirty="0">
                <a:solidFill>
                  <a:schemeClr val="bg1"/>
                </a:solidFill>
              </a:rPr>
              <a:t>在线投标流程</a:t>
            </a:r>
            <a:r>
              <a:rPr kumimoji="1" lang="zh-CN" altLang="en-US" sz="2000" dirty="0" smtClean="0">
                <a:solidFill>
                  <a:schemeClr val="bg1"/>
                </a:solidFill>
              </a:rPr>
              <a:t>介绍   </a:t>
            </a:r>
            <a:r>
              <a:rPr kumimoji="1" lang="zh-CN" altLang="en-US" sz="2000" dirty="0" smtClean="0">
                <a:solidFill>
                  <a:srgbClr val="FFFF00"/>
                </a:solidFill>
              </a:rPr>
              <a:t>中标公示</a:t>
            </a:r>
            <a:endParaRPr kumimoji="1" lang="zh-CN" altLang="en-US" sz="2000" dirty="0">
              <a:solidFill>
                <a:srgbClr val="FFFF00"/>
              </a:solidFill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9275"/>
            <a:ext cx="12192000" cy="53587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94891" y="933475"/>
            <a:ext cx="6949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中标公示查询方法：①广招材首页查询；②广招材公众号推送消息</a:t>
            </a:r>
            <a:endParaRPr lang="zh-CN" altLang="en-US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740199" y="1499172"/>
            <a:ext cx="3989238" cy="5206321"/>
            <a:chOff x="8365" y="-13626"/>
            <a:chExt cx="8171" cy="23169"/>
          </a:xfrm>
        </p:grpSpPr>
        <p:sp>
          <p:nvSpPr>
            <p:cNvPr id="10" name="文本框 9"/>
            <p:cNvSpPr txBox="1"/>
            <p:nvPr/>
          </p:nvSpPr>
          <p:spPr>
            <a:xfrm>
              <a:off x="14636" y="-4192"/>
              <a:ext cx="1900" cy="3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C00000"/>
                  </a:solidFill>
                </a:rPr>
                <a:t>首页查询</a:t>
              </a:r>
              <a:endParaRPr lang="zh-CN" altLang="en-U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8365" y="-13626"/>
              <a:ext cx="6271" cy="23169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30" y="0"/>
            <a:ext cx="12192000" cy="6867912"/>
          </a:xfrm>
          <a:prstGeom prst="rect">
            <a:avLst/>
          </a:prstGeom>
          <a:blipFill>
            <a:blip r:embed="rId2" cstate="screen">
              <a:alphaModFix amt="99000"/>
            </a:blip>
            <a:stretch>
              <a:fillRect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9791"/>
          </a:xfrm>
          <a:prstGeom prst="rect">
            <a:avLst/>
          </a:prstGeom>
          <a:gradFill flip="none" rotWithShape="1">
            <a:gsLst>
              <a:gs pos="77000">
                <a:srgbClr val="012963">
                  <a:alpha val="89000"/>
                </a:srgbClr>
              </a:gs>
              <a:gs pos="26000">
                <a:srgbClr val="002E60">
                  <a:alpha val="91000"/>
                </a:srgbClr>
              </a:gs>
              <a:gs pos="0">
                <a:schemeClr val="tx1">
                  <a:lumMod val="95000"/>
                  <a:lumOff val="5000"/>
                  <a:alpha val="87000"/>
                </a:schemeClr>
              </a:gs>
              <a:gs pos="100000">
                <a:schemeClr val="tx1">
                  <a:lumMod val="95000"/>
                  <a:lumOff val="5000"/>
                  <a:alpha val="8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任意多边形 17"/>
          <p:cNvSpPr/>
          <p:nvPr/>
        </p:nvSpPr>
        <p:spPr>
          <a:xfrm>
            <a:off x="441025" y="180109"/>
            <a:ext cx="384775" cy="682624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旧字形 Normal" panose="020B0400000000000000" pitchFamily="34" charset="-128"/>
              <a:ea typeface="思源黑体旧字形 Normal" panose="020B0400000000000000" pitchFamily="34" charset="-128"/>
              <a:sym typeface="思源黑体旧字形 Normal" panose="020B0400000000000000" pitchFamily="34" charset="-128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6073" y="349758"/>
            <a:ext cx="4837751" cy="370105"/>
          </a:xfrm>
        </p:spPr>
        <p:txBody>
          <a:bodyPr/>
          <a:lstStyle/>
          <a:p>
            <a:r>
              <a:rPr lang="en-US" altLang="zh-CN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1" lang="zh-CN" altLang="en-US" sz="2000" dirty="0">
                <a:solidFill>
                  <a:schemeClr val="bg1"/>
                </a:solidFill>
              </a:rPr>
              <a:t>在线投标流程</a:t>
            </a:r>
            <a:r>
              <a:rPr kumimoji="1" lang="zh-CN" altLang="en-US" sz="2000" dirty="0" smtClean="0">
                <a:solidFill>
                  <a:schemeClr val="bg1"/>
                </a:solidFill>
              </a:rPr>
              <a:t>介绍   </a:t>
            </a:r>
            <a:r>
              <a:rPr kumimoji="1" lang="zh-CN" altLang="en-US" sz="2000" dirty="0" smtClean="0">
                <a:solidFill>
                  <a:srgbClr val="FFFF00"/>
                </a:solidFill>
              </a:rPr>
              <a:t>结果发布</a:t>
            </a:r>
            <a:endParaRPr kumimoji="1" lang="zh-CN" altLang="en-US" sz="2000" dirty="0">
              <a:solidFill>
                <a:srgbClr val="FFFF00"/>
              </a:solidFill>
              <a:cs typeface="微软雅黑" panose="020B0503020204020204" pitchFamily="34" charset="-122"/>
            </a:endParaRPr>
          </a:p>
        </p:txBody>
      </p:sp>
      <p:pic>
        <p:nvPicPr>
          <p:cNvPr id="49" name="图片 42"/>
          <p:cNvPicPr>
            <a:picLocks noChangeAspect="1"/>
          </p:cNvPicPr>
          <p:nvPr/>
        </p:nvPicPr>
        <p:blipFill>
          <a:blip r:embed="rId3"/>
          <a:srcRect t="1846" r="-48" b="9664"/>
          <a:stretch>
            <a:fillRect/>
          </a:stretch>
        </p:blipFill>
        <p:spPr>
          <a:xfrm>
            <a:off x="2430" y="1679602"/>
            <a:ext cx="12192000" cy="50723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494891" y="1118141"/>
            <a:ext cx="6949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中标结果查询：招标管理→招标结果</a:t>
            </a:r>
            <a:endParaRPr lang="zh-CN" altLang="en-US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30" y="0"/>
            <a:ext cx="12192000" cy="6867912"/>
          </a:xfrm>
          <a:prstGeom prst="rect">
            <a:avLst/>
          </a:prstGeom>
          <a:blipFill>
            <a:blip r:embed="rId2" cstate="screen">
              <a:alphaModFix amt="99000"/>
            </a:blip>
            <a:stretch>
              <a:fillRect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9791"/>
          </a:xfrm>
          <a:prstGeom prst="rect">
            <a:avLst/>
          </a:prstGeom>
          <a:gradFill flip="none" rotWithShape="1">
            <a:gsLst>
              <a:gs pos="77000">
                <a:srgbClr val="012963">
                  <a:alpha val="89000"/>
                </a:srgbClr>
              </a:gs>
              <a:gs pos="26000">
                <a:srgbClr val="002E60">
                  <a:alpha val="91000"/>
                </a:srgbClr>
              </a:gs>
              <a:gs pos="0">
                <a:schemeClr val="tx1">
                  <a:lumMod val="95000"/>
                  <a:lumOff val="5000"/>
                  <a:alpha val="87000"/>
                </a:schemeClr>
              </a:gs>
              <a:gs pos="100000">
                <a:schemeClr val="tx1">
                  <a:lumMod val="95000"/>
                  <a:lumOff val="5000"/>
                  <a:alpha val="8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任意多边形 17"/>
          <p:cNvSpPr/>
          <p:nvPr/>
        </p:nvSpPr>
        <p:spPr>
          <a:xfrm>
            <a:off x="441025" y="180109"/>
            <a:ext cx="384775" cy="682624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旧字形 Normal" panose="020B0400000000000000" pitchFamily="34" charset="-128"/>
              <a:ea typeface="思源黑体旧字形 Normal" panose="020B0400000000000000" pitchFamily="34" charset="-128"/>
              <a:sym typeface="思源黑体旧字形 Normal" panose="020B0400000000000000" pitchFamily="34" charset="-128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6073" y="349758"/>
            <a:ext cx="4837751" cy="370105"/>
          </a:xfrm>
        </p:spPr>
        <p:txBody>
          <a:bodyPr/>
          <a:lstStyle/>
          <a:p>
            <a:r>
              <a:rPr lang="en-US" altLang="zh-CN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1" lang="zh-CN" altLang="en-US" sz="2000" dirty="0">
                <a:solidFill>
                  <a:schemeClr val="bg1"/>
                </a:solidFill>
              </a:rPr>
              <a:t>在线投标流程</a:t>
            </a:r>
            <a:r>
              <a:rPr kumimoji="1" lang="zh-CN" altLang="en-US" sz="2000" dirty="0" smtClean="0">
                <a:solidFill>
                  <a:schemeClr val="bg1"/>
                </a:solidFill>
              </a:rPr>
              <a:t>介绍   </a:t>
            </a:r>
            <a:r>
              <a:rPr kumimoji="1" lang="zh-CN" altLang="en-US" sz="2000" dirty="0" smtClean="0">
                <a:solidFill>
                  <a:srgbClr val="FFFF00"/>
                </a:solidFill>
              </a:rPr>
              <a:t>变更、在线答疑</a:t>
            </a:r>
            <a:endParaRPr kumimoji="1" lang="zh-CN" altLang="en-US" sz="2000" dirty="0">
              <a:solidFill>
                <a:srgbClr val="FFFF00"/>
              </a:solidFill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7600"/>
            <a:ext cx="12204065" cy="57404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8034655" y="3681605"/>
            <a:ext cx="2914059" cy="1721135"/>
            <a:chOff x="8721" y="3717"/>
            <a:chExt cx="4707" cy="2025"/>
          </a:xfrm>
        </p:grpSpPr>
        <p:sp>
          <p:nvSpPr>
            <p:cNvPr id="13" name="文本框 12"/>
            <p:cNvSpPr txBox="1"/>
            <p:nvPr/>
          </p:nvSpPr>
          <p:spPr>
            <a:xfrm>
              <a:off x="9464" y="5273"/>
              <a:ext cx="3222" cy="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①点击查看详情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8721" y="3717"/>
              <a:ext cx="4707" cy="1298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13790"/>
            <a:ext cx="12212320" cy="574421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034655" y="3570263"/>
            <a:ext cx="2914059" cy="1832477"/>
            <a:chOff x="8721" y="3586"/>
            <a:chExt cx="4707" cy="2156"/>
          </a:xfrm>
        </p:grpSpPr>
        <p:sp>
          <p:nvSpPr>
            <p:cNvPr id="8" name="文本框 7"/>
            <p:cNvSpPr txBox="1"/>
            <p:nvPr/>
          </p:nvSpPr>
          <p:spPr>
            <a:xfrm>
              <a:off x="9464" y="5273"/>
              <a:ext cx="3222" cy="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②查看变更内容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8721" y="3586"/>
              <a:ext cx="4707" cy="1428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17600"/>
            <a:ext cx="12268200" cy="576961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5356860" y="3164840"/>
            <a:ext cx="5591810" cy="3404870"/>
            <a:chOff x="4396" y="3109"/>
            <a:chExt cx="9032" cy="2825"/>
          </a:xfrm>
        </p:grpSpPr>
        <p:sp>
          <p:nvSpPr>
            <p:cNvPr id="15" name="文本框 14"/>
            <p:cNvSpPr txBox="1"/>
            <p:nvPr/>
          </p:nvSpPr>
          <p:spPr>
            <a:xfrm>
              <a:off x="4396" y="4105"/>
              <a:ext cx="3763" cy="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③提出招标文件里的问题进行答疑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8721" y="3109"/>
              <a:ext cx="4707" cy="2825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33343" y="2468354"/>
            <a:ext cx="2670291" cy="1323439"/>
            <a:chOff x="1474596" y="912403"/>
            <a:chExt cx="2670291" cy="1323439"/>
          </a:xfrm>
        </p:grpSpPr>
        <p:sp>
          <p:nvSpPr>
            <p:cNvPr id="10" name="文本框 9"/>
            <p:cNvSpPr txBox="1"/>
            <p:nvPr/>
          </p:nvSpPr>
          <p:spPr>
            <a:xfrm>
              <a:off x="2480200" y="966020"/>
              <a:ext cx="1664687" cy="64633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l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3600" b="1" dirty="0" smtClean="0">
                  <a:solidFill>
                    <a:schemeClr val="bg1"/>
                  </a:solidFill>
                  <a:latin typeface="Arial" panose="020B0604020202020204"/>
                  <a:ea typeface="华文宋体" panose="02010600040101010101" pitchFamily="2" charset="-122"/>
                  <a:cs typeface="Arial" panose="020B0604020202020204"/>
                </a:rPr>
                <a:t>Four</a:t>
              </a:r>
              <a:endParaRPr lang="ko-KR" altLang="en-US" sz="3600" b="1" cap="none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2263500" y="1132091"/>
              <a:ext cx="0" cy="88406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474596" y="912403"/>
              <a:ext cx="793807" cy="1323439"/>
            </a:xfrm>
            <a:prstGeom prst="rect">
              <a:avLst/>
            </a:prstGeom>
            <a:noFill/>
          </p:spPr>
          <p:txBody>
            <a:bodyPr vert="horz" wrap="none" lIns="91440" tIns="45720" rIns="91440" bIns="45720" numCol="1" anchor="t">
              <a:spAutoFit/>
            </a:bodyPr>
            <a:lstStyle/>
            <a:p>
              <a:pPr eaLnBrk="0"/>
              <a:r>
                <a:rPr lang="en-US" altLang="zh-CN" sz="8000" spc="300" dirty="0" smtClean="0">
                  <a:solidFill>
                    <a:schemeClr val="bg1"/>
                  </a:solidFill>
                  <a:latin typeface="Arial" panose="020B0604020202020204" pitchFamily="34" charset="0"/>
                  <a:ea typeface="华文宋体" panose="02010600040101010101" pitchFamily="2" charset="-122"/>
                  <a:cs typeface="Arial" panose="020B0604020202020204" pitchFamily="34" charset="0"/>
                </a:rPr>
                <a:t>4</a:t>
              </a:r>
              <a:endParaRPr lang="ko-KR" altLang="en-US" sz="8000" cap="none" spc="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50811" y="3797197"/>
            <a:ext cx="5147563" cy="707886"/>
          </a:xfrm>
          <a:prstGeom prst="rect">
            <a:avLst/>
          </a:prstGeom>
          <a:noFill/>
        </p:spPr>
        <p:txBody>
          <a:bodyPr vert="horz" wrap="none" lIns="91440" tIns="45720" rIns="91440" bIns="45720" numCol="1" anchor="t">
            <a:spAutoFit/>
          </a:bodyPr>
          <a:lstStyle/>
          <a:p>
            <a:pPr eaLnBrk="0"/>
            <a:r>
              <a:rPr lang="zh-CN" altLang="en-US" sz="4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合同及履约管理介绍</a:t>
            </a:r>
            <a:endParaRPr lang="ko-KR" altLang="en-US" sz="4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30" y="0"/>
            <a:ext cx="12192000" cy="6867912"/>
          </a:xfrm>
          <a:prstGeom prst="rect">
            <a:avLst/>
          </a:prstGeom>
          <a:blipFill>
            <a:blip r:embed="rId2" cstate="screen">
              <a:alphaModFix amt="99000"/>
            </a:blip>
            <a:stretch>
              <a:fillRect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9791"/>
          </a:xfrm>
          <a:prstGeom prst="rect">
            <a:avLst/>
          </a:prstGeom>
          <a:gradFill flip="none" rotWithShape="1">
            <a:gsLst>
              <a:gs pos="77000">
                <a:srgbClr val="012963">
                  <a:alpha val="89000"/>
                </a:srgbClr>
              </a:gs>
              <a:gs pos="26000">
                <a:srgbClr val="002E60">
                  <a:alpha val="91000"/>
                </a:srgbClr>
              </a:gs>
              <a:gs pos="0">
                <a:schemeClr val="tx1">
                  <a:lumMod val="95000"/>
                  <a:lumOff val="5000"/>
                  <a:alpha val="87000"/>
                </a:schemeClr>
              </a:gs>
              <a:gs pos="100000">
                <a:schemeClr val="tx1">
                  <a:lumMod val="95000"/>
                  <a:lumOff val="5000"/>
                  <a:alpha val="8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任意多边形 17"/>
          <p:cNvSpPr/>
          <p:nvPr/>
        </p:nvSpPr>
        <p:spPr>
          <a:xfrm>
            <a:off x="441025" y="180109"/>
            <a:ext cx="384775" cy="682624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旧字形 Normal" panose="020B0400000000000000" pitchFamily="34" charset="-128"/>
              <a:ea typeface="思源黑体旧字形 Normal" panose="020B0400000000000000" pitchFamily="34" charset="-128"/>
              <a:sym typeface="思源黑体旧字形 Normal" panose="020B0400000000000000" pitchFamily="34" charset="-128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6073" y="349758"/>
            <a:ext cx="4837751" cy="370105"/>
          </a:xfrm>
        </p:spPr>
        <p:txBody>
          <a:bodyPr/>
          <a:lstStyle/>
          <a:p>
            <a:r>
              <a:rPr lang="en-US" altLang="zh-CN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1" lang="zh-CN" altLang="en-US" sz="2000" dirty="0" smtClean="0">
                <a:solidFill>
                  <a:schemeClr val="bg1"/>
                </a:solidFill>
              </a:rPr>
              <a:t>合同及履约管理流程</a:t>
            </a:r>
            <a:endParaRPr kumimoji="1"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621529" y="2794732"/>
            <a:ext cx="1021313" cy="833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签订合同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617793" y="2794732"/>
            <a:ext cx="1021313" cy="833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在线接收订单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614057" y="2780151"/>
            <a:ext cx="1021313" cy="833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发货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8610321" y="2794732"/>
            <a:ext cx="1021313" cy="833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对账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右箭头 43"/>
          <p:cNvSpPr/>
          <p:nvPr/>
        </p:nvSpPr>
        <p:spPr>
          <a:xfrm>
            <a:off x="3709960" y="3076349"/>
            <a:ext cx="840715" cy="2704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右箭头 47"/>
          <p:cNvSpPr/>
          <p:nvPr/>
        </p:nvSpPr>
        <p:spPr>
          <a:xfrm>
            <a:off x="5711556" y="3076348"/>
            <a:ext cx="840715" cy="2704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右箭头 48"/>
          <p:cNvSpPr/>
          <p:nvPr/>
        </p:nvSpPr>
        <p:spPr>
          <a:xfrm>
            <a:off x="7697156" y="3061767"/>
            <a:ext cx="840715" cy="2704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3620206" y="3583511"/>
            <a:ext cx="9085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可在线签订合同或线下合同（线上必须要开通电子签章功能）</a:t>
            </a:r>
            <a:endParaRPr lang="zh-CN" altLang="en-US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8666696" y="3675843"/>
            <a:ext cx="908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按照合同条款定期进行对账</a:t>
            </a:r>
            <a:endParaRPr lang="zh-CN" altLang="en-US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30" y="0"/>
            <a:ext cx="12192000" cy="6867912"/>
          </a:xfrm>
          <a:prstGeom prst="rect">
            <a:avLst/>
          </a:prstGeom>
          <a:blipFill>
            <a:blip r:embed="rId2" cstate="screen">
              <a:alphaModFix amt="99000"/>
            </a:blip>
            <a:stretch>
              <a:fillRect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-1905"/>
            <a:ext cx="12192000" cy="6859791"/>
          </a:xfrm>
          <a:prstGeom prst="rect">
            <a:avLst/>
          </a:prstGeom>
          <a:gradFill flip="none" rotWithShape="1">
            <a:gsLst>
              <a:gs pos="77000">
                <a:srgbClr val="012963">
                  <a:alpha val="89000"/>
                </a:srgbClr>
              </a:gs>
              <a:gs pos="26000">
                <a:srgbClr val="002E60">
                  <a:alpha val="91000"/>
                </a:srgbClr>
              </a:gs>
              <a:gs pos="0">
                <a:schemeClr val="tx1">
                  <a:lumMod val="95000"/>
                  <a:lumOff val="5000"/>
                  <a:alpha val="87000"/>
                </a:schemeClr>
              </a:gs>
              <a:gs pos="100000">
                <a:schemeClr val="tx1">
                  <a:lumMod val="95000"/>
                  <a:lumOff val="5000"/>
                  <a:alpha val="8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 	</a:t>
            </a:r>
          </a:p>
        </p:txBody>
      </p:sp>
      <p:sp>
        <p:nvSpPr>
          <p:cNvPr id="23" name="任意多边形 17"/>
          <p:cNvSpPr/>
          <p:nvPr/>
        </p:nvSpPr>
        <p:spPr>
          <a:xfrm>
            <a:off x="441025" y="180109"/>
            <a:ext cx="384775" cy="682624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旧字形 Normal" panose="020B0400000000000000" pitchFamily="34" charset="-128"/>
              <a:ea typeface="思源黑体旧字形 Normal" panose="020B0400000000000000" pitchFamily="34" charset="-128"/>
              <a:sym typeface="思源黑体旧字形 Normal" panose="020B0400000000000000" pitchFamily="34" charset="-128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6073" y="349758"/>
            <a:ext cx="4837751" cy="370105"/>
          </a:xfrm>
        </p:spPr>
        <p:txBody>
          <a:bodyPr/>
          <a:lstStyle/>
          <a:p>
            <a:r>
              <a:rPr kumimoji="1" lang="en-US" altLang="zh-CN" sz="2000" dirty="0">
                <a:solidFill>
                  <a:schemeClr val="bg1"/>
                </a:solidFill>
              </a:rPr>
              <a:t>4</a:t>
            </a:r>
            <a:r>
              <a:rPr kumimoji="1" lang="zh-CN" altLang="en-US" sz="2000" dirty="0">
                <a:solidFill>
                  <a:schemeClr val="bg1"/>
                </a:solidFill>
              </a:rPr>
              <a:t>、</a:t>
            </a:r>
            <a:r>
              <a:rPr lang="zh-CN" altLang="en-US" sz="20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合同及履约管理介绍  </a:t>
            </a:r>
            <a:r>
              <a:rPr lang="zh-CN" altLang="en-US" sz="2000" spc="3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合同管理</a:t>
            </a:r>
            <a:r>
              <a:rPr lang="zh-CN" altLang="en-US" sz="20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kumimoji="1"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" y="1134110"/>
            <a:ext cx="12191365" cy="57340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373666" y="3333512"/>
            <a:ext cx="2149426" cy="1650603"/>
            <a:chOff x="8518" y="2852"/>
            <a:chExt cx="5329" cy="2472"/>
          </a:xfrm>
        </p:grpSpPr>
        <p:sp>
          <p:nvSpPr>
            <p:cNvPr id="21" name="文本框 20"/>
            <p:cNvSpPr txBox="1"/>
            <p:nvPr/>
          </p:nvSpPr>
          <p:spPr>
            <a:xfrm>
              <a:off x="8518" y="2852"/>
              <a:ext cx="5329" cy="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①进入合同管理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8721" y="3752"/>
              <a:ext cx="2391" cy="157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" y="1134110"/>
            <a:ext cx="12207240" cy="574103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3701563" y="4187905"/>
            <a:ext cx="2059120" cy="1195674"/>
            <a:chOff x="8364" y="3752"/>
            <a:chExt cx="5105" cy="3458"/>
          </a:xfrm>
        </p:grpSpPr>
        <p:sp>
          <p:nvSpPr>
            <p:cNvPr id="26" name="文本框 25"/>
            <p:cNvSpPr txBox="1"/>
            <p:nvPr/>
          </p:nvSpPr>
          <p:spPr>
            <a:xfrm>
              <a:off x="8364" y="6057"/>
              <a:ext cx="5105" cy="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②点击合同名称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8721" y="3752"/>
              <a:ext cx="3648" cy="157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" y="1134110"/>
            <a:ext cx="12189460" cy="573278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46991" y="1338580"/>
            <a:ext cx="11706215" cy="4634865"/>
            <a:chOff x="8340" y="3047"/>
            <a:chExt cx="5821" cy="2277"/>
          </a:xfrm>
        </p:grpSpPr>
        <p:sp>
          <p:nvSpPr>
            <p:cNvPr id="30" name="文本框 29"/>
            <p:cNvSpPr txBox="1"/>
            <p:nvPr/>
          </p:nvSpPr>
          <p:spPr>
            <a:xfrm>
              <a:off x="9424" y="3047"/>
              <a:ext cx="2914" cy="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③查看基本信息和清单，再盖电子签章即合同签订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8340" y="3243"/>
              <a:ext cx="5821" cy="2081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30" y="0"/>
            <a:ext cx="12192000" cy="6867912"/>
          </a:xfrm>
          <a:prstGeom prst="rect">
            <a:avLst/>
          </a:prstGeom>
          <a:blipFill>
            <a:blip r:embed="rId2" cstate="screen">
              <a:alphaModFix amt="99000"/>
            </a:blip>
            <a:stretch>
              <a:fillRect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9791"/>
          </a:xfrm>
          <a:prstGeom prst="rect">
            <a:avLst/>
          </a:prstGeom>
          <a:gradFill flip="none" rotWithShape="1">
            <a:gsLst>
              <a:gs pos="77000">
                <a:srgbClr val="012963">
                  <a:alpha val="89000"/>
                </a:srgbClr>
              </a:gs>
              <a:gs pos="26000">
                <a:srgbClr val="002E60">
                  <a:alpha val="91000"/>
                </a:srgbClr>
              </a:gs>
              <a:gs pos="0">
                <a:schemeClr val="tx1">
                  <a:lumMod val="95000"/>
                  <a:lumOff val="5000"/>
                  <a:alpha val="87000"/>
                </a:schemeClr>
              </a:gs>
              <a:gs pos="100000">
                <a:schemeClr val="tx1">
                  <a:lumMod val="95000"/>
                  <a:lumOff val="5000"/>
                  <a:alpha val="8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任意多边形 17"/>
          <p:cNvSpPr/>
          <p:nvPr/>
        </p:nvSpPr>
        <p:spPr>
          <a:xfrm>
            <a:off x="441025" y="180109"/>
            <a:ext cx="384775" cy="682624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旧字形 Normal" panose="020B0400000000000000" pitchFamily="34" charset="-128"/>
              <a:ea typeface="思源黑体旧字形 Normal" panose="020B0400000000000000" pitchFamily="34" charset="-128"/>
              <a:sym typeface="思源黑体旧字形 Normal" panose="020B0400000000000000" pitchFamily="34" charset="-128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6073" y="349758"/>
            <a:ext cx="7001403" cy="370105"/>
          </a:xfrm>
        </p:spPr>
        <p:txBody>
          <a:bodyPr/>
          <a:lstStyle/>
          <a:p>
            <a:r>
              <a:rPr lang="en-US" altLang="zh-CN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spc="300" dirty="0" smtClean="0">
                <a:solidFill>
                  <a:schemeClr val="bg1"/>
                </a:solidFill>
              </a:rPr>
              <a:t>、</a:t>
            </a:r>
            <a:r>
              <a:rPr lang="zh-CN" altLang="en-US" sz="2000" spc="300" dirty="0">
                <a:solidFill>
                  <a:schemeClr val="bg1"/>
                </a:solidFill>
              </a:rPr>
              <a:t>合同及履约管理介绍  </a:t>
            </a:r>
            <a:r>
              <a:rPr lang="zh-CN" altLang="en-US" sz="2000" spc="300" dirty="0" smtClean="0">
                <a:solidFill>
                  <a:srgbClr val="FFFF00"/>
                </a:solidFill>
              </a:rPr>
              <a:t>履约管理（在线接收订单）</a:t>
            </a:r>
            <a:r>
              <a:rPr lang="zh-CN" altLang="en-US" sz="2000" spc="300" dirty="0" smtClean="0">
                <a:solidFill>
                  <a:schemeClr val="bg1"/>
                </a:solidFill>
              </a:rPr>
              <a:t> </a:t>
            </a:r>
            <a:endParaRPr kumimoji="1" lang="zh-CN" altLang="en-US" sz="2000" dirty="0">
              <a:solidFill>
                <a:srgbClr val="FFFF00"/>
              </a:solidFill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3950"/>
            <a:ext cx="12192000" cy="573405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2915624" y="3359046"/>
            <a:ext cx="2079648" cy="1767530"/>
            <a:chOff x="7338" y="2777"/>
            <a:chExt cx="5156" cy="2752"/>
          </a:xfrm>
        </p:grpSpPr>
        <p:sp>
          <p:nvSpPr>
            <p:cNvPr id="4" name="文本框 3"/>
            <p:cNvSpPr txBox="1"/>
            <p:nvPr/>
          </p:nvSpPr>
          <p:spPr>
            <a:xfrm>
              <a:off x="7338" y="2777"/>
              <a:ext cx="5156" cy="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①点击履约管理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8721" y="3539"/>
              <a:ext cx="2391" cy="199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" y="1123950"/>
            <a:ext cx="12246610" cy="5760085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598295" y="3757930"/>
            <a:ext cx="6539757" cy="398778"/>
            <a:chOff x="8721" y="3109"/>
            <a:chExt cx="6569" cy="4470"/>
          </a:xfrm>
        </p:grpSpPr>
        <p:sp>
          <p:nvSpPr>
            <p:cNvPr id="29" name="文本框 28"/>
            <p:cNvSpPr txBox="1"/>
            <p:nvPr/>
          </p:nvSpPr>
          <p:spPr>
            <a:xfrm>
              <a:off x="11193" y="3109"/>
              <a:ext cx="4097" cy="4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②点击下发的订单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8721" y="3109"/>
              <a:ext cx="1812" cy="3213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22680"/>
            <a:ext cx="12216130" cy="574548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1388686"/>
            <a:ext cx="2324735" cy="1290933"/>
            <a:chOff x="8590" y="3636"/>
            <a:chExt cx="3661" cy="7497"/>
          </a:xfrm>
        </p:grpSpPr>
        <p:sp>
          <p:nvSpPr>
            <p:cNvPr id="13" name="文本框 12"/>
            <p:cNvSpPr txBox="1"/>
            <p:nvPr/>
          </p:nvSpPr>
          <p:spPr>
            <a:xfrm>
              <a:off x="8590" y="7029"/>
              <a:ext cx="3661" cy="4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③点击</a:t>
              </a:r>
            </a:p>
            <a:p>
              <a:r>
                <a:rPr lang="zh-CN" altLang="en-US" sz="2000" b="1">
                  <a:solidFill>
                    <a:srgbClr val="C00000"/>
                  </a:solidFill>
                </a:rPr>
                <a:t>    接收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8721" y="3636"/>
              <a:ext cx="765" cy="1984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30" y="0"/>
            <a:ext cx="12192000" cy="6867912"/>
          </a:xfrm>
          <a:prstGeom prst="rect">
            <a:avLst/>
          </a:prstGeom>
          <a:blipFill>
            <a:blip r:embed="rId2" cstate="screen">
              <a:alphaModFix amt="99000"/>
            </a:blip>
            <a:stretch>
              <a:fillRect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9791"/>
          </a:xfrm>
          <a:prstGeom prst="rect">
            <a:avLst/>
          </a:prstGeom>
          <a:gradFill flip="none" rotWithShape="1">
            <a:gsLst>
              <a:gs pos="77000">
                <a:srgbClr val="012963">
                  <a:alpha val="89000"/>
                </a:srgbClr>
              </a:gs>
              <a:gs pos="26000">
                <a:srgbClr val="002E60">
                  <a:alpha val="91000"/>
                </a:srgbClr>
              </a:gs>
              <a:gs pos="0">
                <a:schemeClr val="tx1">
                  <a:lumMod val="95000"/>
                  <a:lumOff val="5000"/>
                  <a:alpha val="87000"/>
                </a:schemeClr>
              </a:gs>
              <a:gs pos="100000">
                <a:schemeClr val="tx1">
                  <a:lumMod val="95000"/>
                  <a:lumOff val="5000"/>
                  <a:alpha val="8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任意多边形 17"/>
          <p:cNvSpPr/>
          <p:nvPr/>
        </p:nvSpPr>
        <p:spPr>
          <a:xfrm>
            <a:off x="441025" y="180109"/>
            <a:ext cx="384775" cy="682624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旧字形 Normal" panose="020B0400000000000000" pitchFamily="34" charset="-128"/>
              <a:ea typeface="思源黑体旧字形 Normal" panose="020B0400000000000000" pitchFamily="34" charset="-128"/>
              <a:sym typeface="思源黑体旧字形 Normal" panose="020B0400000000000000" pitchFamily="34" charset="-128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6073" y="349758"/>
            <a:ext cx="5352907" cy="370105"/>
          </a:xfrm>
        </p:spPr>
        <p:txBody>
          <a:bodyPr/>
          <a:lstStyle/>
          <a:p>
            <a:r>
              <a:rPr lang="en-US" altLang="zh-CN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1" lang="zh-CN" altLang="en-US" sz="2000" dirty="0">
                <a:solidFill>
                  <a:schemeClr val="bg1"/>
                </a:solidFill>
              </a:rPr>
              <a:t>在线投标流程</a:t>
            </a:r>
            <a:r>
              <a:rPr kumimoji="1" lang="zh-CN" altLang="en-US" sz="2000" dirty="0" smtClean="0">
                <a:solidFill>
                  <a:schemeClr val="bg1"/>
                </a:solidFill>
              </a:rPr>
              <a:t>介绍   </a:t>
            </a:r>
            <a:r>
              <a:rPr lang="zh-CN" altLang="en-US" sz="2000" spc="300" dirty="0" smtClean="0">
                <a:solidFill>
                  <a:srgbClr val="FFFF00"/>
                </a:solidFill>
              </a:rPr>
              <a:t>履约管理（发货）</a:t>
            </a:r>
            <a:r>
              <a:rPr lang="zh-CN" altLang="en-US" sz="2000" spc="300" dirty="0" smtClean="0">
                <a:solidFill>
                  <a:schemeClr val="bg1"/>
                </a:solidFill>
              </a:rPr>
              <a:t> </a:t>
            </a:r>
            <a:endParaRPr kumimoji="1" lang="zh-CN" altLang="en-US" sz="2000" dirty="0">
              <a:solidFill>
                <a:srgbClr val="FFFF00"/>
              </a:solidFill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3475"/>
            <a:ext cx="12192635" cy="57346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090930" y="1424246"/>
            <a:ext cx="2324735" cy="740431"/>
            <a:chOff x="8590" y="3636"/>
            <a:chExt cx="3661" cy="4300"/>
          </a:xfrm>
        </p:grpSpPr>
        <p:sp>
          <p:nvSpPr>
            <p:cNvPr id="13" name="文本框 12"/>
            <p:cNvSpPr txBox="1"/>
            <p:nvPr/>
          </p:nvSpPr>
          <p:spPr>
            <a:xfrm>
              <a:off x="8590" y="5620"/>
              <a:ext cx="3661" cy="2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①点击发货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8721" y="3636"/>
              <a:ext cx="765" cy="1984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" y="1123950"/>
            <a:ext cx="12192000" cy="5734050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2152724" y="2249344"/>
            <a:ext cx="3201455" cy="398745"/>
            <a:chOff x="8721" y="2987"/>
            <a:chExt cx="6832" cy="949"/>
          </a:xfrm>
        </p:grpSpPr>
        <p:sp>
          <p:nvSpPr>
            <p:cNvPr id="35" name="文本框 34"/>
            <p:cNvSpPr txBox="1"/>
            <p:nvPr/>
          </p:nvSpPr>
          <p:spPr>
            <a:xfrm>
              <a:off x="10699" y="2987"/>
              <a:ext cx="4854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②填写基本信息</a:t>
              </a:r>
            </a:p>
          </p:txBody>
        </p:sp>
        <p:sp>
          <p:nvSpPr>
            <p:cNvPr id="36" name="矩形 35"/>
            <p:cNvSpPr/>
            <p:nvPr/>
          </p:nvSpPr>
          <p:spPr>
            <a:xfrm>
              <a:off x="8721" y="3109"/>
              <a:ext cx="1375" cy="704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152724" y="4678219"/>
            <a:ext cx="3201455" cy="398745"/>
            <a:chOff x="8721" y="2987"/>
            <a:chExt cx="6832" cy="949"/>
          </a:xfrm>
        </p:grpSpPr>
        <p:sp>
          <p:nvSpPr>
            <p:cNvPr id="11" name="文本框 10"/>
            <p:cNvSpPr txBox="1"/>
            <p:nvPr/>
          </p:nvSpPr>
          <p:spPr>
            <a:xfrm>
              <a:off x="10699" y="2987"/>
              <a:ext cx="4854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③填写物料清单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8721" y="3109"/>
              <a:ext cx="1375" cy="704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616274" y="1901999"/>
            <a:ext cx="3201455" cy="398745"/>
            <a:chOff x="8721" y="2987"/>
            <a:chExt cx="6832" cy="949"/>
          </a:xfrm>
        </p:grpSpPr>
        <p:sp>
          <p:nvSpPr>
            <p:cNvPr id="17" name="文本框 16"/>
            <p:cNvSpPr txBox="1"/>
            <p:nvPr/>
          </p:nvSpPr>
          <p:spPr>
            <a:xfrm>
              <a:off x="10699" y="2987"/>
              <a:ext cx="4854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④点击发货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8721" y="3109"/>
              <a:ext cx="1375" cy="704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33343" y="2468354"/>
            <a:ext cx="2670291" cy="1323439"/>
            <a:chOff x="1474596" y="912403"/>
            <a:chExt cx="2670291" cy="1323439"/>
          </a:xfrm>
        </p:grpSpPr>
        <p:sp>
          <p:nvSpPr>
            <p:cNvPr id="10" name="文本框 9"/>
            <p:cNvSpPr txBox="1"/>
            <p:nvPr/>
          </p:nvSpPr>
          <p:spPr>
            <a:xfrm>
              <a:off x="2480200" y="966020"/>
              <a:ext cx="1664687" cy="120032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l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3600" b="1" cap="none" dirty="0">
                  <a:solidFill>
                    <a:schemeClr val="bg1"/>
                  </a:solidFill>
                  <a:latin typeface="Arial" panose="020B0604020202020204"/>
                  <a:ea typeface="华文宋体" panose="02010600040101010101" pitchFamily="2" charset="-122"/>
                  <a:cs typeface="Arial" panose="020B0604020202020204"/>
                </a:rPr>
                <a:t>Part</a:t>
              </a:r>
            </a:p>
            <a:p>
              <a:pPr marL="0" indent="0" algn="l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3600" b="1" cap="none" dirty="0">
                  <a:solidFill>
                    <a:schemeClr val="bg1"/>
                  </a:solidFill>
                  <a:latin typeface="Arial" panose="020B0604020202020204"/>
                  <a:ea typeface="华文宋体" panose="02010600040101010101" pitchFamily="2" charset="-122"/>
                  <a:cs typeface="Arial" panose="020B0604020202020204"/>
                </a:rPr>
                <a:t>One</a:t>
              </a:r>
              <a:endParaRPr lang="ko-KR" altLang="en-US" sz="3600" b="1" cap="none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2263500" y="1132091"/>
              <a:ext cx="0" cy="88406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474596" y="912403"/>
              <a:ext cx="793807" cy="1323439"/>
            </a:xfrm>
            <a:prstGeom prst="rect">
              <a:avLst/>
            </a:prstGeom>
            <a:noFill/>
          </p:spPr>
          <p:txBody>
            <a:bodyPr vert="horz" wrap="none" lIns="91440" tIns="45720" rIns="91440" bIns="45720" numCol="1" anchor="t">
              <a:spAutoFit/>
            </a:bodyPr>
            <a:lstStyle/>
            <a:p>
              <a:pPr eaLnBrk="0"/>
              <a:r>
                <a:rPr lang="en-US" altLang="ko-KR" sz="8000" cap="none" spc="300" dirty="0">
                  <a:solidFill>
                    <a:schemeClr val="bg1"/>
                  </a:solidFill>
                  <a:latin typeface="Arial" panose="020B0604020202020204" pitchFamily="34" charset="0"/>
                  <a:ea typeface="华文宋体" panose="02010600040101010101" pitchFamily="2" charset="-122"/>
                  <a:cs typeface="Arial" panose="020B0604020202020204" pitchFamily="34" charset="0"/>
                </a:rPr>
                <a:t>1</a:t>
              </a:r>
              <a:endParaRPr lang="ko-KR" altLang="en-US" sz="8000" cap="none" spc="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50811" y="3791793"/>
            <a:ext cx="2941831" cy="1015663"/>
          </a:xfrm>
          <a:prstGeom prst="rect">
            <a:avLst/>
          </a:prstGeom>
          <a:noFill/>
        </p:spPr>
        <p:txBody>
          <a:bodyPr vert="horz" wrap="none" lIns="91440" tIns="45720" rIns="91440" bIns="45720" numCol="1" anchor="t">
            <a:spAutoFit/>
          </a:bodyPr>
          <a:lstStyle/>
          <a:p>
            <a:pPr eaLnBrk="0">
              <a:lnSpc>
                <a:spcPct val="150000"/>
              </a:lnSpc>
            </a:pPr>
            <a:r>
              <a:rPr lang="zh-CN" altLang="en-US" sz="4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广招</a:t>
            </a:r>
            <a:r>
              <a:rPr lang="zh-CN" altLang="en-US" sz="40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材介绍</a:t>
            </a:r>
            <a:endParaRPr lang="ko-KR" altLang="en-US" sz="4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30" y="0"/>
            <a:ext cx="12192000" cy="6867912"/>
          </a:xfrm>
          <a:prstGeom prst="rect">
            <a:avLst/>
          </a:prstGeom>
          <a:blipFill>
            <a:blip r:embed="rId2" cstate="screen">
              <a:alphaModFix amt="99000"/>
            </a:blip>
            <a:stretch>
              <a:fillRect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9791"/>
          </a:xfrm>
          <a:prstGeom prst="rect">
            <a:avLst/>
          </a:prstGeom>
          <a:gradFill flip="none" rotWithShape="1">
            <a:gsLst>
              <a:gs pos="77000">
                <a:srgbClr val="012963">
                  <a:alpha val="89000"/>
                </a:srgbClr>
              </a:gs>
              <a:gs pos="26000">
                <a:srgbClr val="002E60">
                  <a:alpha val="91000"/>
                </a:srgbClr>
              </a:gs>
              <a:gs pos="0">
                <a:schemeClr val="tx1">
                  <a:lumMod val="95000"/>
                  <a:lumOff val="5000"/>
                  <a:alpha val="87000"/>
                </a:schemeClr>
              </a:gs>
              <a:gs pos="100000">
                <a:schemeClr val="tx1">
                  <a:lumMod val="95000"/>
                  <a:lumOff val="5000"/>
                  <a:alpha val="8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任意多边形 17"/>
          <p:cNvSpPr/>
          <p:nvPr/>
        </p:nvSpPr>
        <p:spPr>
          <a:xfrm>
            <a:off x="441025" y="180109"/>
            <a:ext cx="384775" cy="682624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旧字形 Normal" panose="020B0400000000000000" pitchFamily="34" charset="-128"/>
              <a:ea typeface="思源黑体旧字形 Normal" panose="020B0400000000000000" pitchFamily="34" charset="-128"/>
              <a:sym typeface="思源黑体旧字形 Normal" panose="020B0400000000000000" pitchFamily="34" charset="-128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6073" y="349758"/>
            <a:ext cx="5224119" cy="370105"/>
          </a:xfrm>
        </p:spPr>
        <p:txBody>
          <a:bodyPr/>
          <a:lstStyle/>
          <a:p>
            <a:r>
              <a:rPr lang="en-US" altLang="zh-CN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1" lang="zh-CN" altLang="en-US" sz="2000" dirty="0">
                <a:solidFill>
                  <a:schemeClr val="bg1"/>
                </a:solidFill>
              </a:rPr>
              <a:t>在线投标流程</a:t>
            </a:r>
            <a:r>
              <a:rPr kumimoji="1" lang="zh-CN" altLang="en-US" sz="2000" dirty="0" smtClean="0">
                <a:solidFill>
                  <a:schemeClr val="bg1"/>
                </a:solidFill>
              </a:rPr>
              <a:t>介绍   </a:t>
            </a:r>
            <a:r>
              <a:rPr lang="zh-CN" altLang="en-US" sz="2000" spc="300" dirty="0" smtClean="0">
                <a:solidFill>
                  <a:srgbClr val="FFFF00"/>
                </a:solidFill>
              </a:rPr>
              <a:t>履约管理（对账）</a:t>
            </a:r>
            <a:r>
              <a:rPr lang="zh-CN" altLang="en-US" sz="2000" spc="300" dirty="0" smtClean="0">
                <a:solidFill>
                  <a:schemeClr val="bg1"/>
                </a:solidFill>
              </a:rPr>
              <a:t> </a:t>
            </a:r>
            <a:endParaRPr kumimoji="1" lang="zh-CN" altLang="en-US" sz="2000" dirty="0">
              <a:solidFill>
                <a:srgbClr val="FFFF00"/>
              </a:solidFill>
              <a:cs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540" y="1125220"/>
            <a:ext cx="12188190" cy="5732780"/>
            <a:chOff x="4" y="1772"/>
            <a:chExt cx="19194" cy="9028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" y="1772"/>
              <a:ext cx="19195" cy="9028"/>
            </a:xfrm>
            <a:prstGeom prst="rect">
              <a:avLst/>
            </a:prstGeom>
          </p:spPr>
        </p:pic>
        <p:grpSp>
          <p:nvGrpSpPr>
            <p:cNvPr id="16" name="组合 15"/>
            <p:cNvGrpSpPr/>
            <p:nvPr/>
          </p:nvGrpSpPr>
          <p:grpSpPr>
            <a:xfrm>
              <a:off x="5434" y="5947"/>
              <a:ext cx="5521" cy="1727"/>
              <a:chOff x="8721" y="3035"/>
              <a:chExt cx="6793" cy="800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10660" y="3239"/>
                <a:ext cx="4854" cy="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>
                    <a:solidFill>
                      <a:srgbClr val="C00000"/>
                    </a:solidFill>
                  </a:rPr>
                  <a:t>①点击履约管理</a:t>
                </a: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8721" y="3035"/>
                <a:ext cx="1709" cy="800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  <a:prstDash val="sys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" y="1134110"/>
            <a:ext cx="12192635" cy="57340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710254" y="2493184"/>
            <a:ext cx="3201455" cy="398745"/>
            <a:chOff x="8721" y="2987"/>
            <a:chExt cx="6832" cy="949"/>
          </a:xfrm>
        </p:grpSpPr>
        <p:sp>
          <p:nvSpPr>
            <p:cNvPr id="21" name="文本框 20"/>
            <p:cNvSpPr txBox="1"/>
            <p:nvPr/>
          </p:nvSpPr>
          <p:spPr>
            <a:xfrm>
              <a:off x="10699" y="2987"/>
              <a:ext cx="4854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②点击对账管理</a:t>
              </a:r>
              <a:endParaRPr lang="en-US" altLang="zh-CN" sz="2000" b="1">
                <a:solidFill>
                  <a:srgbClr val="C00000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721" y="3109"/>
              <a:ext cx="1375" cy="704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40585" y="2980049"/>
            <a:ext cx="1753490" cy="706732"/>
            <a:chOff x="6354" y="2843"/>
            <a:chExt cx="3742" cy="1682"/>
          </a:xfrm>
        </p:grpSpPr>
        <p:sp>
          <p:nvSpPr>
            <p:cNvPr id="25" name="文本框 24"/>
            <p:cNvSpPr txBox="1"/>
            <p:nvPr/>
          </p:nvSpPr>
          <p:spPr>
            <a:xfrm>
              <a:off x="6354" y="2843"/>
              <a:ext cx="2106" cy="1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③点击</a:t>
              </a:r>
            </a:p>
            <a:p>
              <a:r>
                <a:rPr lang="zh-CN" altLang="en-US" sz="2000" b="1">
                  <a:solidFill>
                    <a:srgbClr val="C00000"/>
                  </a:solidFill>
                </a:rPr>
                <a:t>    新增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8721" y="3109"/>
              <a:ext cx="1375" cy="704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" y="1133475"/>
            <a:ext cx="12193270" cy="5734685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73841" y="3429000"/>
            <a:ext cx="3450280" cy="398745"/>
            <a:chOff x="8873" y="3109"/>
            <a:chExt cx="7363" cy="949"/>
          </a:xfrm>
        </p:grpSpPr>
        <p:sp>
          <p:nvSpPr>
            <p:cNvPr id="29" name="文本框 28"/>
            <p:cNvSpPr txBox="1"/>
            <p:nvPr/>
          </p:nvSpPr>
          <p:spPr>
            <a:xfrm>
              <a:off x="11382" y="3109"/>
              <a:ext cx="4854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④点击添加明细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8873" y="3231"/>
              <a:ext cx="1160" cy="704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" y="1125220"/>
            <a:ext cx="12193270" cy="573468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2615632" y="3031321"/>
            <a:ext cx="2757459" cy="1578732"/>
            <a:chOff x="8720" y="3109"/>
            <a:chExt cx="4854" cy="3757"/>
          </a:xfrm>
        </p:grpSpPr>
        <p:sp>
          <p:nvSpPr>
            <p:cNvPr id="37" name="文本框 36"/>
            <p:cNvSpPr txBox="1"/>
            <p:nvPr/>
          </p:nvSpPr>
          <p:spPr>
            <a:xfrm>
              <a:off x="8720" y="5184"/>
              <a:ext cx="4854" cy="1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⑤选择发货</a:t>
              </a:r>
            </a:p>
            <a:p>
              <a:r>
                <a:rPr lang="zh-CN" altLang="en-US" sz="2000" b="1">
                  <a:solidFill>
                    <a:srgbClr val="C00000"/>
                  </a:solidFill>
                </a:rPr>
                <a:t>单号，确定</a:t>
              </a:r>
              <a:endParaRPr lang="en-US" altLang="zh-CN" sz="2000" b="1">
                <a:solidFill>
                  <a:srgbClr val="C00000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8721" y="3109"/>
              <a:ext cx="1597" cy="704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10" y="1122680"/>
            <a:ext cx="12195175" cy="5735320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516329" y="1387475"/>
            <a:ext cx="2274570" cy="789507"/>
            <a:chOff x="8721" y="3109"/>
            <a:chExt cx="4854" cy="1879"/>
          </a:xfrm>
        </p:grpSpPr>
        <p:sp>
          <p:nvSpPr>
            <p:cNvPr id="41" name="文本框 40"/>
            <p:cNvSpPr txBox="1"/>
            <p:nvPr/>
          </p:nvSpPr>
          <p:spPr>
            <a:xfrm>
              <a:off x="8721" y="4039"/>
              <a:ext cx="4854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C00000"/>
                  </a:solidFill>
                </a:rPr>
                <a:t>⑥提交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8721" y="3109"/>
              <a:ext cx="1375" cy="704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0" y="1125220"/>
            <a:ext cx="12193270" cy="5734685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1894293" y="3738244"/>
            <a:ext cx="3785327" cy="1136150"/>
            <a:chOff x="8408" y="3109"/>
            <a:chExt cx="8078" cy="2704"/>
          </a:xfrm>
        </p:grpSpPr>
        <p:sp>
          <p:nvSpPr>
            <p:cNvPr id="45" name="文本框 44"/>
            <p:cNvSpPr txBox="1"/>
            <p:nvPr/>
          </p:nvSpPr>
          <p:spPr>
            <a:xfrm>
              <a:off x="8408" y="4861"/>
              <a:ext cx="8078" cy="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C00000"/>
                  </a:solidFill>
                </a:rPr>
                <a:t>⑧招标人验收后，对</a:t>
              </a:r>
              <a:r>
                <a:rPr lang="zh-CN" altLang="en-US" sz="2000" b="1" dirty="0">
                  <a:solidFill>
                    <a:srgbClr val="C00000"/>
                  </a:solidFill>
                </a:rPr>
                <a:t>账完成</a:t>
              </a:r>
            </a:p>
          </p:txBody>
        </p:sp>
        <p:sp>
          <p:nvSpPr>
            <p:cNvPr id="46" name="矩形 45"/>
            <p:cNvSpPr/>
            <p:nvPr/>
          </p:nvSpPr>
          <p:spPr>
            <a:xfrm>
              <a:off x="8721" y="3109"/>
              <a:ext cx="3843" cy="704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33343" y="2468354"/>
            <a:ext cx="2670291" cy="1323439"/>
            <a:chOff x="1474596" y="912403"/>
            <a:chExt cx="2670291" cy="1323439"/>
          </a:xfrm>
        </p:grpSpPr>
        <p:sp>
          <p:nvSpPr>
            <p:cNvPr id="10" name="文本框 9"/>
            <p:cNvSpPr txBox="1"/>
            <p:nvPr/>
          </p:nvSpPr>
          <p:spPr>
            <a:xfrm>
              <a:off x="2480200" y="966020"/>
              <a:ext cx="1664687" cy="64633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l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3600" b="1" dirty="0" smtClean="0">
                  <a:solidFill>
                    <a:schemeClr val="bg1"/>
                  </a:solidFill>
                  <a:latin typeface="Arial" panose="020B0604020202020204"/>
                  <a:ea typeface="华文宋体" panose="02010600040101010101" pitchFamily="2" charset="-122"/>
                  <a:cs typeface="Arial" panose="020B0604020202020204"/>
                </a:rPr>
                <a:t>Five</a:t>
              </a:r>
              <a:endParaRPr lang="ko-KR" altLang="en-US" sz="3600" b="1" cap="none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2263500" y="1132091"/>
              <a:ext cx="0" cy="88406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474596" y="912403"/>
              <a:ext cx="793807" cy="1323439"/>
            </a:xfrm>
            <a:prstGeom prst="rect">
              <a:avLst/>
            </a:prstGeom>
            <a:noFill/>
          </p:spPr>
          <p:txBody>
            <a:bodyPr vert="horz" wrap="none" lIns="91440" tIns="45720" rIns="91440" bIns="45720" numCol="1" anchor="t">
              <a:spAutoFit/>
            </a:bodyPr>
            <a:lstStyle/>
            <a:p>
              <a:pPr eaLnBrk="0"/>
              <a:r>
                <a:rPr lang="en-US" altLang="zh-CN" sz="8000" spc="300" dirty="0" smtClean="0">
                  <a:solidFill>
                    <a:schemeClr val="bg1"/>
                  </a:solidFill>
                  <a:latin typeface="Arial" panose="020B0604020202020204" pitchFamily="34" charset="0"/>
                  <a:ea typeface="华文宋体" panose="02010600040101010101" pitchFamily="2" charset="-122"/>
                  <a:cs typeface="Arial" panose="020B0604020202020204" pitchFamily="34" charset="0"/>
                </a:rPr>
                <a:t>5</a:t>
              </a:r>
              <a:endParaRPr lang="ko-KR" altLang="en-US" sz="8000" cap="none" spc="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50811" y="3797197"/>
            <a:ext cx="5147563" cy="707886"/>
          </a:xfrm>
          <a:prstGeom prst="rect">
            <a:avLst/>
          </a:prstGeom>
          <a:noFill/>
        </p:spPr>
        <p:txBody>
          <a:bodyPr vert="horz" wrap="none" lIns="91440" tIns="45720" rIns="91440" bIns="45720" numCol="1" anchor="t">
            <a:spAutoFit/>
          </a:bodyPr>
          <a:lstStyle/>
          <a:p>
            <a:pPr eaLnBrk="0"/>
            <a:r>
              <a:rPr lang="zh-CN" altLang="en-US" sz="4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常见问题分享及答疑</a:t>
            </a:r>
            <a:endParaRPr lang="ko-KR" altLang="en-US" sz="4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30" y="0"/>
            <a:ext cx="12192000" cy="6867912"/>
          </a:xfrm>
          <a:prstGeom prst="rect">
            <a:avLst/>
          </a:prstGeom>
          <a:blipFill>
            <a:blip r:embed="rId2" cstate="screen">
              <a:alphaModFix amt="99000"/>
            </a:blip>
            <a:stretch>
              <a:fillRect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9791"/>
          </a:xfrm>
          <a:prstGeom prst="rect">
            <a:avLst/>
          </a:prstGeom>
          <a:gradFill flip="none" rotWithShape="1">
            <a:gsLst>
              <a:gs pos="77000">
                <a:srgbClr val="012963">
                  <a:alpha val="89000"/>
                </a:srgbClr>
              </a:gs>
              <a:gs pos="26000">
                <a:srgbClr val="002E60">
                  <a:alpha val="91000"/>
                </a:srgbClr>
              </a:gs>
              <a:gs pos="0">
                <a:schemeClr val="tx1">
                  <a:lumMod val="95000"/>
                  <a:lumOff val="5000"/>
                  <a:alpha val="87000"/>
                </a:schemeClr>
              </a:gs>
              <a:gs pos="100000">
                <a:schemeClr val="tx1">
                  <a:lumMod val="95000"/>
                  <a:lumOff val="5000"/>
                  <a:alpha val="8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任意多边形 17"/>
          <p:cNvSpPr/>
          <p:nvPr/>
        </p:nvSpPr>
        <p:spPr>
          <a:xfrm>
            <a:off x="441025" y="180109"/>
            <a:ext cx="384775" cy="682624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旧字形 Normal" panose="020B0400000000000000" pitchFamily="34" charset="-128"/>
              <a:ea typeface="思源黑体旧字形 Normal" panose="020B0400000000000000" pitchFamily="34" charset="-128"/>
              <a:sym typeface="思源黑体旧字形 Normal" panose="020B0400000000000000" pitchFamily="34" charset="-128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6073" y="349758"/>
            <a:ext cx="4837751" cy="370105"/>
          </a:xfrm>
        </p:spPr>
        <p:txBody>
          <a:bodyPr/>
          <a:lstStyle/>
          <a:p>
            <a:r>
              <a:rPr kumimoji="1" lang="en-US" altLang="zh-CN" sz="2000" dirty="0">
                <a:solidFill>
                  <a:schemeClr val="bg1"/>
                </a:solidFill>
              </a:rPr>
              <a:t>5</a:t>
            </a:r>
            <a:r>
              <a:rPr kumimoji="1" lang="zh-CN" altLang="en-US" sz="2000" dirty="0">
                <a:solidFill>
                  <a:schemeClr val="bg1"/>
                </a:solidFill>
              </a:rPr>
              <a:t>、</a:t>
            </a:r>
            <a:r>
              <a:rPr lang="zh-CN" altLang="en-US" sz="20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</a:t>
            </a:r>
            <a:r>
              <a:rPr lang="zh-CN" altLang="en-US" sz="2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endParaRPr kumimoji="1"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5800" y="1260070"/>
            <a:ext cx="10456093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、该手机号或者企业已经被注册，无法再进行注册</a:t>
            </a:r>
            <a:endParaRPr lang="en-US" altLang="zh-CN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</a:t>
            </a:r>
            <a:r>
              <a:rPr lang="en-US" altLang="zh-CN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联系客服人员 </a:t>
            </a:r>
            <a:r>
              <a:rPr lang="en-US" altLang="zh-CN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13760756961</a:t>
            </a: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、注册后，多长时间可以审核完成？</a:t>
            </a:r>
            <a:endParaRPr lang="en-US" altLang="zh-CN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答：资料合格情况下，</a:t>
            </a:r>
            <a:r>
              <a:rPr lang="en-US" altLang="zh-CN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个工作日</a:t>
            </a:r>
            <a:endParaRPr lang="en-US" altLang="zh-CN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、平台收费吗？</a:t>
            </a:r>
            <a:endParaRPr lang="en-US" altLang="zh-CN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答：对供应商免费</a:t>
            </a: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、是否平台上的招标都可以投？</a:t>
            </a:r>
            <a:endParaRPr lang="en-US" altLang="zh-CN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答：平台信息有</a:t>
            </a:r>
            <a:r>
              <a:rPr lang="en-US" altLang="zh-CN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种，一种是招标人在广招材平台直接发布的招标，这种可以直接在广招材平台投；第二种是在本企业集中采购平台发布的招标，同步到广招材，这类需要跳转到相应企业集采平台去投标；</a:t>
            </a:r>
            <a:endParaRPr lang="en-US" altLang="zh-CN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其它问题联系客服，</a:t>
            </a:r>
            <a:r>
              <a:rPr lang="en-US" altLang="zh-CN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7X24</a:t>
            </a:r>
            <a:r>
              <a:rPr lang="zh-CN" altLang="en-US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小时服务热线：</a:t>
            </a:r>
            <a:r>
              <a:rPr lang="en-US" altLang="zh-CN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13760756961</a:t>
            </a:r>
            <a:endParaRPr lang="en-US" altLang="zh-CN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 descr="e7d195523061f1c021b92b3d25e54ab5e788c0576048880950C3AFFA1066A7153250F1349197BA8C5246BA9D557EC0274B8DA272D2431748978789E76D2CD7D1F11E7447C1D163F5D9CA1CD35DC7B6F0FFA3D66467BAE7C14FE869A837C1E39FB23BF3059C959301C16FA617AB6F15A687D6E703783DD4D83CCE8CB0A27A0D15A4A6B80C6EB515DF9C8660C3E3F8A3AC"/>
          <p:cNvSpPr txBox="1"/>
          <p:nvPr/>
        </p:nvSpPr>
        <p:spPr>
          <a:xfrm>
            <a:off x="3633142" y="1618791"/>
            <a:ext cx="4751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Calibri" panose="020F0502020204030204" charset="0"/>
              </a:rPr>
              <a:t>THANK YOU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33141" y="2587143"/>
            <a:ext cx="4846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数字供采  创造未来</a:t>
            </a:r>
            <a:endParaRPr lang="en-US" altLang="zh-CN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880" y="4899809"/>
            <a:ext cx="1641870" cy="335969"/>
          </a:xfrm>
          <a:prstGeom prst="rect">
            <a:avLst/>
          </a:prstGeom>
        </p:spPr>
      </p:pic>
      <p:cxnSp>
        <p:nvCxnSpPr>
          <p:cNvPr id="17" name="直线连接符 16"/>
          <p:cNvCxnSpPr/>
          <p:nvPr/>
        </p:nvCxnSpPr>
        <p:spPr>
          <a:xfrm>
            <a:off x="3777073" y="3582066"/>
            <a:ext cx="1847248" cy="0"/>
          </a:xfrm>
          <a:prstGeom prst="line">
            <a:avLst/>
          </a:prstGeom>
          <a:ln w="38100">
            <a:solidFill>
              <a:srgbClr val="4B9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/>
          <p:cNvCxnSpPr/>
          <p:nvPr/>
        </p:nvCxnSpPr>
        <p:spPr>
          <a:xfrm>
            <a:off x="5034212" y="3582066"/>
            <a:ext cx="3338401" cy="0"/>
          </a:xfrm>
          <a:prstGeom prst="line">
            <a:avLst/>
          </a:prstGeom>
          <a:ln w="38100">
            <a:solidFill>
              <a:srgbClr val="156D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4685998" y="4178940"/>
            <a:ext cx="2908168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服务热线：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13760756961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6039" y="649303"/>
            <a:ext cx="10515600" cy="331075"/>
          </a:xfrm>
        </p:spPr>
        <p:txBody>
          <a:bodyPr>
            <a:normAutofit fontScale="90000"/>
          </a:bodyPr>
          <a:lstStyle/>
          <a:p>
            <a:r>
              <a:rPr kumimoji="1" lang="zh-CN" altLang="en-US" sz="2667" b="1" dirty="0">
                <a:solidFill>
                  <a:srgbClr val="1337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平方网 </a:t>
            </a:r>
            <a:r>
              <a:rPr kumimoji="1" lang="en-US" altLang="zh-CN" sz="2667" b="1" dirty="0">
                <a:solidFill>
                  <a:srgbClr val="1337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</a:t>
            </a:r>
            <a:r>
              <a:rPr kumimoji="1" lang="zh-CN" altLang="en-US" sz="2667" b="1" dirty="0">
                <a:solidFill>
                  <a:srgbClr val="1337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en-US" sz="2667" b="1" dirty="0" smtClean="0">
                <a:solidFill>
                  <a:srgbClr val="1337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供需</a:t>
            </a:r>
            <a:r>
              <a:rPr kumimoji="1" lang="zh-CN" altLang="en-US" sz="2667" b="1" dirty="0">
                <a:solidFill>
                  <a:srgbClr val="1337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直连</a:t>
            </a:r>
            <a:r>
              <a:rPr kumimoji="1" lang="zh-CN" altLang="en-US" sz="2667" b="1" dirty="0" smtClean="0">
                <a:solidFill>
                  <a:srgbClr val="1337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  </a:t>
            </a:r>
            <a:r>
              <a:rPr kumimoji="1" lang="zh-CN" altLang="en-US" sz="1867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广招材属平方网旗下企业云采购</a:t>
            </a:r>
            <a:r>
              <a:rPr kumimoji="1" lang="en-US" altLang="zh-CN" sz="1867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SAAS</a:t>
            </a:r>
            <a:r>
              <a:rPr kumimoji="1" lang="zh-CN" altLang="en-US" sz="1867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endParaRPr kumimoji="1" lang="zh-CN" altLang="en-US" sz="1867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482227" y="1838678"/>
            <a:ext cx="2967051" cy="3043609"/>
          </a:xfrm>
          <a:prstGeom prst="ellipse">
            <a:avLst/>
          </a:prstGeom>
          <a:noFill/>
          <a:ln w="133350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2316">
              <a:defRPr/>
            </a:pPr>
            <a:endParaRPr lang="zh-CN" altLang="en-US" sz="1867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035471" y="2845056"/>
            <a:ext cx="1019693" cy="1046005"/>
          </a:xfrm>
          <a:prstGeom prst="ellipse">
            <a:avLst/>
          </a:prstGeom>
          <a:solidFill>
            <a:srgbClr val="546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2316">
              <a:defRPr/>
            </a:pPr>
            <a:endParaRPr lang="zh-CN" altLang="en-US" sz="1867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6980330" y="2845056"/>
            <a:ext cx="1019693" cy="10460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2316">
              <a:defRPr/>
            </a:pPr>
            <a:endParaRPr lang="zh-CN" altLang="en-US" sz="1867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5467550" y="4417850"/>
            <a:ext cx="1019693" cy="1046005"/>
          </a:xfrm>
          <a:prstGeom prst="ellipse">
            <a:avLst/>
          </a:prstGeom>
          <a:solidFill>
            <a:srgbClr val="63B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2316">
              <a:defRPr/>
            </a:pPr>
            <a:endParaRPr lang="zh-CN" altLang="en-US" sz="1867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436123" y="2220200"/>
            <a:ext cx="2364005" cy="572139"/>
          </a:xfrm>
          <a:prstGeom prst="roundRect">
            <a:avLst/>
          </a:prstGeom>
          <a:solidFill>
            <a:srgbClr val="546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2316">
              <a:defRPr/>
            </a:pPr>
            <a:endParaRPr lang="zh-CN" altLang="en-US" sz="1867">
              <a:solidFill>
                <a:prstClr val="white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436123" y="3004509"/>
            <a:ext cx="2364005" cy="572139"/>
          </a:xfrm>
          <a:prstGeom prst="roundRect">
            <a:avLst/>
          </a:prstGeom>
          <a:solidFill>
            <a:srgbClr val="546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2316">
              <a:defRPr/>
            </a:pPr>
            <a:endParaRPr lang="zh-CN" altLang="en-US" sz="1867">
              <a:solidFill>
                <a:prstClr val="white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cxnSp>
        <p:nvCxnSpPr>
          <p:cNvPr id="26" name="直接连接符 11"/>
          <p:cNvCxnSpPr/>
          <p:nvPr/>
        </p:nvCxnSpPr>
        <p:spPr>
          <a:xfrm>
            <a:off x="1029192" y="2223064"/>
            <a:ext cx="0" cy="5769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12"/>
          <p:cNvCxnSpPr/>
          <p:nvPr/>
        </p:nvCxnSpPr>
        <p:spPr>
          <a:xfrm>
            <a:off x="1029192" y="2996883"/>
            <a:ext cx="0" cy="5769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25"/>
          <p:cNvGrpSpPr/>
          <p:nvPr/>
        </p:nvGrpSpPr>
        <p:grpSpPr>
          <a:xfrm>
            <a:off x="4397744" y="3108838"/>
            <a:ext cx="233795" cy="565791"/>
            <a:chOff x="4251736" y="3708960"/>
            <a:chExt cx="227251" cy="536121"/>
          </a:xfrm>
        </p:grpSpPr>
        <p:sp>
          <p:nvSpPr>
            <p:cNvPr id="34" name="Freeform 11"/>
            <p:cNvSpPr>
              <a:spLocks/>
            </p:cNvSpPr>
            <p:nvPr/>
          </p:nvSpPr>
          <p:spPr bwMode="auto">
            <a:xfrm>
              <a:off x="4251736" y="3708960"/>
              <a:ext cx="227251" cy="536121"/>
            </a:xfrm>
            <a:custGeom>
              <a:avLst/>
              <a:gdLst>
                <a:gd name="T0" fmla="*/ 208 w 253"/>
                <a:gd name="T1" fmla="*/ 0 h 597"/>
                <a:gd name="T2" fmla="*/ 218 w 253"/>
                <a:gd name="T3" fmla="*/ 5 h 597"/>
                <a:gd name="T4" fmla="*/ 220 w 253"/>
                <a:gd name="T5" fmla="*/ 15 h 597"/>
                <a:gd name="T6" fmla="*/ 188 w 253"/>
                <a:gd name="T7" fmla="*/ 128 h 597"/>
                <a:gd name="T8" fmla="*/ 186 w 253"/>
                <a:gd name="T9" fmla="*/ 161 h 597"/>
                <a:gd name="T10" fmla="*/ 252 w 253"/>
                <a:gd name="T11" fmla="*/ 499 h 597"/>
                <a:gd name="T12" fmla="*/ 248 w 253"/>
                <a:gd name="T13" fmla="*/ 517 h 597"/>
                <a:gd name="T14" fmla="*/ 154 w 253"/>
                <a:gd name="T15" fmla="*/ 585 h 597"/>
                <a:gd name="T16" fmla="*/ 97 w 253"/>
                <a:gd name="T17" fmla="*/ 584 h 597"/>
                <a:gd name="T18" fmla="*/ 5 w 253"/>
                <a:gd name="T19" fmla="*/ 517 h 597"/>
                <a:gd name="T20" fmla="*/ 1 w 253"/>
                <a:gd name="T21" fmla="*/ 499 h 597"/>
                <a:gd name="T22" fmla="*/ 67 w 253"/>
                <a:gd name="T23" fmla="*/ 161 h 597"/>
                <a:gd name="T24" fmla="*/ 65 w 253"/>
                <a:gd name="T25" fmla="*/ 128 h 597"/>
                <a:gd name="T26" fmla="*/ 34 w 253"/>
                <a:gd name="T27" fmla="*/ 15 h 597"/>
                <a:gd name="T28" fmla="*/ 35 w 253"/>
                <a:gd name="T29" fmla="*/ 5 h 597"/>
                <a:gd name="T30" fmla="*/ 45 w 253"/>
                <a:gd name="T31" fmla="*/ 0 h 597"/>
                <a:gd name="T32" fmla="*/ 208 w 253"/>
                <a:gd name="T33" fmla="*/ 0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3" h="597">
                  <a:moveTo>
                    <a:pt x="208" y="0"/>
                  </a:moveTo>
                  <a:cubicBezTo>
                    <a:pt x="212" y="0"/>
                    <a:pt x="216" y="2"/>
                    <a:pt x="218" y="5"/>
                  </a:cubicBezTo>
                  <a:cubicBezTo>
                    <a:pt x="220" y="8"/>
                    <a:pt x="221" y="11"/>
                    <a:pt x="220" y="15"/>
                  </a:cubicBezTo>
                  <a:cubicBezTo>
                    <a:pt x="209" y="53"/>
                    <a:pt x="199" y="91"/>
                    <a:pt x="188" y="128"/>
                  </a:cubicBezTo>
                  <a:cubicBezTo>
                    <a:pt x="184" y="143"/>
                    <a:pt x="183" y="147"/>
                    <a:pt x="186" y="161"/>
                  </a:cubicBezTo>
                  <a:cubicBezTo>
                    <a:pt x="208" y="274"/>
                    <a:pt x="230" y="386"/>
                    <a:pt x="252" y="499"/>
                  </a:cubicBezTo>
                  <a:cubicBezTo>
                    <a:pt x="253" y="505"/>
                    <a:pt x="252" y="512"/>
                    <a:pt x="248" y="517"/>
                  </a:cubicBezTo>
                  <a:cubicBezTo>
                    <a:pt x="244" y="522"/>
                    <a:pt x="184" y="564"/>
                    <a:pt x="154" y="585"/>
                  </a:cubicBezTo>
                  <a:cubicBezTo>
                    <a:pt x="137" y="597"/>
                    <a:pt x="113" y="595"/>
                    <a:pt x="97" y="584"/>
                  </a:cubicBezTo>
                  <a:cubicBezTo>
                    <a:pt x="66" y="562"/>
                    <a:pt x="9" y="522"/>
                    <a:pt x="5" y="517"/>
                  </a:cubicBezTo>
                  <a:cubicBezTo>
                    <a:pt x="2" y="512"/>
                    <a:pt x="0" y="505"/>
                    <a:pt x="1" y="499"/>
                  </a:cubicBezTo>
                  <a:cubicBezTo>
                    <a:pt x="23" y="386"/>
                    <a:pt x="45" y="274"/>
                    <a:pt x="67" y="161"/>
                  </a:cubicBezTo>
                  <a:cubicBezTo>
                    <a:pt x="70" y="147"/>
                    <a:pt x="69" y="143"/>
                    <a:pt x="65" y="128"/>
                  </a:cubicBezTo>
                  <a:cubicBezTo>
                    <a:pt x="55" y="91"/>
                    <a:pt x="44" y="53"/>
                    <a:pt x="34" y="15"/>
                  </a:cubicBezTo>
                  <a:cubicBezTo>
                    <a:pt x="32" y="11"/>
                    <a:pt x="33" y="8"/>
                    <a:pt x="35" y="5"/>
                  </a:cubicBezTo>
                  <a:cubicBezTo>
                    <a:pt x="38" y="2"/>
                    <a:pt x="41" y="0"/>
                    <a:pt x="45" y="0"/>
                  </a:cubicBezTo>
                  <a:lnTo>
                    <a:pt x="20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42316">
                <a:defRPr/>
              </a:pPr>
              <a:endParaRPr lang="zh-CN" altLang="en-US" sz="1867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sp>
          <p:nvSpPr>
            <p:cNvPr id="35" name="Freeform 27"/>
            <p:cNvSpPr>
              <a:spLocks/>
            </p:cNvSpPr>
            <p:nvPr/>
          </p:nvSpPr>
          <p:spPr bwMode="auto">
            <a:xfrm>
              <a:off x="4251736" y="3708960"/>
              <a:ext cx="227251" cy="536121"/>
            </a:xfrm>
            <a:custGeom>
              <a:avLst/>
              <a:gdLst>
                <a:gd name="T0" fmla="*/ 208 w 253"/>
                <a:gd name="T1" fmla="*/ 0 h 597"/>
                <a:gd name="T2" fmla="*/ 218 w 253"/>
                <a:gd name="T3" fmla="*/ 5 h 597"/>
                <a:gd name="T4" fmla="*/ 220 w 253"/>
                <a:gd name="T5" fmla="*/ 15 h 597"/>
                <a:gd name="T6" fmla="*/ 188 w 253"/>
                <a:gd name="T7" fmla="*/ 128 h 597"/>
                <a:gd name="T8" fmla="*/ 186 w 253"/>
                <a:gd name="T9" fmla="*/ 161 h 597"/>
                <a:gd name="T10" fmla="*/ 252 w 253"/>
                <a:gd name="T11" fmla="*/ 499 h 597"/>
                <a:gd name="T12" fmla="*/ 248 w 253"/>
                <a:gd name="T13" fmla="*/ 517 h 597"/>
                <a:gd name="T14" fmla="*/ 154 w 253"/>
                <a:gd name="T15" fmla="*/ 585 h 597"/>
                <a:gd name="T16" fmla="*/ 97 w 253"/>
                <a:gd name="T17" fmla="*/ 584 h 597"/>
                <a:gd name="T18" fmla="*/ 5 w 253"/>
                <a:gd name="T19" fmla="*/ 517 h 597"/>
                <a:gd name="T20" fmla="*/ 1 w 253"/>
                <a:gd name="T21" fmla="*/ 499 h 597"/>
                <a:gd name="T22" fmla="*/ 67 w 253"/>
                <a:gd name="T23" fmla="*/ 161 h 597"/>
                <a:gd name="T24" fmla="*/ 65 w 253"/>
                <a:gd name="T25" fmla="*/ 128 h 597"/>
                <a:gd name="T26" fmla="*/ 34 w 253"/>
                <a:gd name="T27" fmla="*/ 15 h 597"/>
                <a:gd name="T28" fmla="*/ 35 w 253"/>
                <a:gd name="T29" fmla="*/ 5 h 597"/>
                <a:gd name="T30" fmla="*/ 45 w 253"/>
                <a:gd name="T31" fmla="*/ 0 h 597"/>
                <a:gd name="T32" fmla="*/ 208 w 253"/>
                <a:gd name="T33" fmla="*/ 0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3" h="597">
                  <a:moveTo>
                    <a:pt x="208" y="0"/>
                  </a:moveTo>
                  <a:cubicBezTo>
                    <a:pt x="212" y="0"/>
                    <a:pt x="216" y="2"/>
                    <a:pt x="218" y="5"/>
                  </a:cubicBezTo>
                  <a:cubicBezTo>
                    <a:pt x="220" y="8"/>
                    <a:pt x="221" y="11"/>
                    <a:pt x="220" y="15"/>
                  </a:cubicBezTo>
                  <a:cubicBezTo>
                    <a:pt x="209" y="53"/>
                    <a:pt x="199" y="91"/>
                    <a:pt x="188" y="128"/>
                  </a:cubicBezTo>
                  <a:cubicBezTo>
                    <a:pt x="184" y="143"/>
                    <a:pt x="183" y="147"/>
                    <a:pt x="186" y="161"/>
                  </a:cubicBezTo>
                  <a:cubicBezTo>
                    <a:pt x="208" y="274"/>
                    <a:pt x="230" y="386"/>
                    <a:pt x="252" y="499"/>
                  </a:cubicBezTo>
                  <a:cubicBezTo>
                    <a:pt x="253" y="505"/>
                    <a:pt x="252" y="512"/>
                    <a:pt x="248" y="517"/>
                  </a:cubicBezTo>
                  <a:cubicBezTo>
                    <a:pt x="244" y="522"/>
                    <a:pt x="184" y="564"/>
                    <a:pt x="154" y="585"/>
                  </a:cubicBezTo>
                  <a:cubicBezTo>
                    <a:pt x="137" y="597"/>
                    <a:pt x="113" y="595"/>
                    <a:pt x="97" y="584"/>
                  </a:cubicBezTo>
                  <a:cubicBezTo>
                    <a:pt x="66" y="562"/>
                    <a:pt x="9" y="522"/>
                    <a:pt x="5" y="517"/>
                  </a:cubicBezTo>
                  <a:cubicBezTo>
                    <a:pt x="2" y="512"/>
                    <a:pt x="0" y="505"/>
                    <a:pt x="1" y="499"/>
                  </a:cubicBezTo>
                  <a:cubicBezTo>
                    <a:pt x="23" y="386"/>
                    <a:pt x="45" y="274"/>
                    <a:pt x="67" y="161"/>
                  </a:cubicBezTo>
                  <a:cubicBezTo>
                    <a:pt x="70" y="147"/>
                    <a:pt x="69" y="143"/>
                    <a:pt x="65" y="128"/>
                  </a:cubicBezTo>
                  <a:cubicBezTo>
                    <a:pt x="55" y="91"/>
                    <a:pt x="44" y="53"/>
                    <a:pt x="34" y="15"/>
                  </a:cubicBezTo>
                  <a:cubicBezTo>
                    <a:pt x="32" y="11"/>
                    <a:pt x="33" y="8"/>
                    <a:pt x="35" y="5"/>
                  </a:cubicBezTo>
                  <a:cubicBezTo>
                    <a:pt x="38" y="2"/>
                    <a:pt x="41" y="0"/>
                    <a:pt x="45" y="0"/>
                  </a:cubicBezTo>
                  <a:lnTo>
                    <a:pt x="20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42316">
                <a:defRPr/>
              </a:pPr>
              <a:endParaRPr lang="zh-CN" altLang="en-US" sz="1867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</p:grpSp>
      <p:grpSp>
        <p:nvGrpSpPr>
          <p:cNvPr id="36" name="组合 24"/>
          <p:cNvGrpSpPr/>
          <p:nvPr/>
        </p:nvGrpSpPr>
        <p:grpSpPr>
          <a:xfrm>
            <a:off x="7213986" y="3142217"/>
            <a:ext cx="552381" cy="451788"/>
            <a:chOff x="7552150" y="3702686"/>
            <a:chExt cx="536921" cy="428096"/>
          </a:xfrm>
        </p:grpSpPr>
        <p:sp>
          <p:nvSpPr>
            <p:cNvPr id="37" name="Freeform 16"/>
            <p:cNvSpPr>
              <a:spLocks noEditPoints="1"/>
            </p:cNvSpPr>
            <p:nvPr/>
          </p:nvSpPr>
          <p:spPr bwMode="auto">
            <a:xfrm>
              <a:off x="7552150" y="3702686"/>
              <a:ext cx="536921" cy="428096"/>
            </a:xfrm>
            <a:custGeom>
              <a:avLst/>
              <a:gdLst>
                <a:gd name="T0" fmla="*/ 558 w 598"/>
                <a:gd name="T1" fmla="*/ 118 h 477"/>
                <a:gd name="T2" fmla="*/ 574 w 598"/>
                <a:gd name="T3" fmla="*/ 142 h 477"/>
                <a:gd name="T4" fmla="*/ 568 w 598"/>
                <a:gd name="T5" fmla="*/ 164 h 477"/>
                <a:gd name="T6" fmla="*/ 552 w 598"/>
                <a:gd name="T7" fmla="*/ 172 h 477"/>
                <a:gd name="T8" fmla="*/ 386 w 598"/>
                <a:gd name="T9" fmla="*/ 172 h 477"/>
                <a:gd name="T10" fmla="*/ 347 w 598"/>
                <a:gd name="T11" fmla="*/ 214 h 477"/>
                <a:gd name="T12" fmla="*/ 336 w 598"/>
                <a:gd name="T13" fmla="*/ 225 h 477"/>
                <a:gd name="T14" fmla="*/ 178 w 598"/>
                <a:gd name="T15" fmla="*/ 225 h 477"/>
                <a:gd name="T16" fmla="*/ 155 w 598"/>
                <a:gd name="T17" fmla="*/ 201 h 477"/>
                <a:gd name="T18" fmla="*/ 155 w 598"/>
                <a:gd name="T19" fmla="*/ 154 h 477"/>
                <a:gd name="T20" fmla="*/ 158 w 598"/>
                <a:gd name="T21" fmla="*/ 136 h 477"/>
                <a:gd name="T22" fmla="*/ 184 w 598"/>
                <a:gd name="T23" fmla="*/ 38 h 477"/>
                <a:gd name="T24" fmla="*/ 211 w 598"/>
                <a:gd name="T25" fmla="*/ 25 h 477"/>
                <a:gd name="T26" fmla="*/ 558 w 598"/>
                <a:gd name="T27" fmla="*/ 118 h 477"/>
                <a:gd name="T28" fmla="*/ 71 w 598"/>
                <a:gd name="T29" fmla="*/ 477 h 477"/>
                <a:gd name="T30" fmla="*/ 520 w 598"/>
                <a:gd name="T31" fmla="*/ 477 h 477"/>
                <a:gd name="T32" fmla="*/ 591 w 598"/>
                <a:gd name="T33" fmla="*/ 407 h 477"/>
                <a:gd name="T34" fmla="*/ 591 w 598"/>
                <a:gd name="T35" fmla="*/ 211 h 477"/>
                <a:gd name="T36" fmla="*/ 584 w 598"/>
                <a:gd name="T37" fmla="*/ 189 h 477"/>
                <a:gd name="T38" fmla="*/ 583 w 598"/>
                <a:gd name="T39" fmla="*/ 180 h 477"/>
                <a:gd name="T40" fmla="*/ 593 w 598"/>
                <a:gd name="T41" fmla="*/ 143 h 477"/>
                <a:gd name="T42" fmla="*/ 564 w 598"/>
                <a:gd name="T43" fmla="*/ 99 h 477"/>
                <a:gd name="T44" fmla="*/ 214 w 598"/>
                <a:gd name="T45" fmla="*/ 6 h 477"/>
                <a:gd name="T46" fmla="*/ 168 w 598"/>
                <a:gd name="T47" fmla="*/ 29 h 477"/>
                <a:gd name="T48" fmla="*/ 142 w 598"/>
                <a:gd name="T49" fmla="*/ 125 h 477"/>
                <a:gd name="T50" fmla="*/ 132 w 598"/>
                <a:gd name="T51" fmla="*/ 130 h 477"/>
                <a:gd name="T52" fmla="*/ 71 w 598"/>
                <a:gd name="T53" fmla="*/ 130 h 477"/>
                <a:gd name="T54" fmla="*/ 0 w 598"/>
                <a:gd name="T55" fmla="*/ 201 h 477"/>
                <a:gd name="T56" fmla="*/ 0 w 598"/>
                <a:gd name="T57" fmla="*/ 407 h 477"/>
                <a:gd name="T58" fmla="*/ 71 w 598"/>
                <a:gd name="T59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98" h="477">
                  <a:moveTo>
                    <a:pt x="558" y="118"/>
                  </a:moveTo>
                  <a:cubicBezTo>
                    <a:pt x="570" y="121"/>
                    <a:pt x="577" y="132"/>
                    <a:pt x="574" y="142"/>
                  </a:cubicBezTo>
                  <a:cubicBezTo>
                    <a:pt x="568" y="164"/>
                    <a:pt x="568" y="164"/>
                    <a:pt x="568" y="164"/>
                  </a:cubicBezTo>
                  <a:cubicBezTo>
                    <a:pt x="566" y="171"/>
                    <a:pt x="564" y="172"/>
                    <a:pt x="552" y="172"/>
                  </a:cubicBezTo>
                  <a:cubicBezTo>
                    <a:pt x="386" y="172"/>
                    <a:pt x="386" y="172"/>
                    <a:pt x="386" y="172"/>
                  </a:cubicBezTo>
                  <a:cubicBezTo>
                    <a:pt x="361" y="172"/>
                    <a:pt x="347" y="191"/>
                    <a:pt x="347" y="214"/>
                  </a:cubicBezTo>
                  <a:cubicBezTo>
                    <a:pt x="347" y="220"/>
                    <a:pt x="342" y="225"/>
                    <a:pt x="336" y="225"/>
                  </a:cubicBezTo>
                  <a:cubicBezTo>
                    <a:pt x="178" y="225"/>
                    <a:pt x="178" y="225"/>
                    <a:pt x="178" y="225"/>
                  </a:cubicBezTo>
                  <a:cubicBezTo>
                    <a:pt x="166" y="225"/>
                    <a:pt x="155" y="215"/>
                    <a:pt x="155" y="201"/>
                  </a:cubicBezTo>
                  <a:cubicBezTo>
                    <a:pt x="155" y="154"/>
                    <a:pt x="155" y="154"/>
                    <a:pt x="155" y="154"/>
                  </a:cubicBezTo>
                  <a:cubicBezTo>
                    <a:pt x="155" y="146"/>
                    <a:pt x="155" y="145"/>
                    <a:pt x="158" y="136"/>
                  </a:cubicBezTo>
                  <a:cubicBezTo>
                    <a:pt x="184" y="38"/>
                    <a:pt x="184" y="38"/>
                    <a:pt x="184" y="38"/>
                  </a:cubicBezTo>
                  <a:cubicBezTo>
                    <a:pt x="187" y="27"/>
                    <a:pt x="199" y="21"/>
                    <a:pt x="211" y="25"/>
                  </a:cubicBezTo>
                  <a:lnTo>
                    <a:pt x="558" y="118"/>
                  </a:lnTo>
                  <a:close/>
                  <a:moveTo>
                    <a:pt x="71" y="477"/>
                  </a:moveTo>
                  <a:cubicBezTo>
                    <a:pt x="520" y="477"/>
                    <a:pt x="520" y="477"/>
                    <a:pt x="520" y="477"/>
                  </a:cubicBezTo>
                  <a:cubicBezTo>
                    <a:pt x="559" y="477"/>
                    <a:pt x="591" y="446"/>
                    <a:pt x="591" y="407"/>
                  </a:cubicBezTo>
                  <a:cubicBezTo>
                    <a:pt x="591" y="211"/>
                    <a:pt x="591" y="211"/>
                    <a:pt x="591" y="211"/>
                  </a:cubicBezTo>
                  <a:cubicBezTo>
                    <a:pt x="591" y="203"/>
                    <a:pt x="588" y="195"/>
                    <a:pt x="584" y="189"/>
                  </a:cubicBezTo>
                  <a:cubicBezTo>
                    <a:pt x="582" y="186"/>
                    <a:pt x="582" y="183"/>
                    <a:pt x="583" y="180"/>
                  </a:cubicBezTo>
                  <a:cubicBezTo>
                    <a:pt x="593" y="143"/>
                    <a:pt x="593" y="143"/>
                    <a:pt x="593" y="143"/>
                  </a:cubicBezTo>
                  <a:cubicBezTo>
                    <a:pt x="598" y="124"/>
                    <a:pt x="585" y="105"/>
                    <a:pt x="564" y="99"/>
                  </a:cubicBezTo>
                  <a:cubicBezTo>
                    <a:pt x="214" y="6"/>
                    <a:pt x="214" y="6"/>
                    <a:pt x="214" y="6"/>
                  </a:cubicBezTo>
                  <a:cubicBezTo>
                    <a:pt x="194" y="0"/>
                    <a:pt x="173" y="11"/>
                    <a:pt x="168" y="29"/>
                  </a:cubicBezTo>
                  <a:cubicBezTo>
                    <a:pt x="142" y="125"/>
                    <a:pt x="142" y="125"/>
                    <a:pt x="142" y="125"/>
                  </a:cubicBezTo>
                  <a:cubicBezTo>
                    <a:pt x="141" y="130"/>
                    <a:pt x="137" y="130"/>
                    <a:pt x="132" y="130"/>
                  </a:cubicBezTo>
                  <a:cubicBezTo>
                    <a:pt x="71" y="130"/>
                    <a:pt x="71" y="130"/>
                    <a:pt x="71" y="130"/>
                  </a:cubicBezTo>
                  <a:cubicBezTo>
                    <a:pt x="32" y="130"/>
                    <a:pt x="0" y="162"/>
                    <a:pt x="0" y="201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0" y="446"/>
                    <a:pt x="32" y="477"/>
                    <a:pt x="71" y="4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42316">
                <a:defRPr/>
              </a:pPr>
              <a:endParaRPr lang="zh-CN" altLang="en-US" sz="1867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8" name="Freeform 32"/>
            <p:cNvSpPr>
              <a:spLocks noEditPoints="1"/>
            </p:cNvSpPr>
            <p:nvPr/>
          </p:nvSpPr>
          <p:spPr bwMode="auto">
            <a:xfrm>
              <a:off x="7552150" y="3702686"/>
              <a:ext cx="536921" cy="428096"/>
            </a:xfrm>
            <a:custGeom>
              <a:avLst/>
              <a:gdLst>
                <a:gd name="T0" fmla="*/ 558 w 598"/>
                <a:gd name="T1" fmla="*/ 118 h 477"/>
                <a:gd name="T2" fmla="*/ 574 w 598"/>
                <a:gd name="T3" fmla="*/ 142 h 477"/>
                <a:gd name="T4" fmla="*/ 568 w 598"/>
                <a:gd name="T5" fmla="*/ 164 h 477"/>
                <a:gd name="T6" fmla="*/ 552 w 598"/>
                <a:gd name="T7" fmla="*/ 172 h 477"/>
                <a:gd name="T8" fmla="*/ 386 w 598"/>
                <a:gd name="T9" fmla="*/ 172 h 477"/>
                <a:gd name="T10" fmla="*/ 347 w 598"/>
                <a:gd name="T11" fmla="*/ 214 h 477"/>
                <a:gd name="T12" fmla="*/ 336 w 598"/>
                <a:gd name="T13" fmla="*/ 225 h 477"/>
                <a:gd name="T14" fmla="*/ 178 w 598"/>
                <a:gd name="T15" fmla="*/ 225 h 477"/>
                <a:gd name="T16" fmla="*/ 155 w 598"/>
                <a:gd name="T17" fmla="*/ 201 h 477"/>
                <a:gd name="T18" fmla="*/ 155 w 598"/>
                <a:gd name="T19" fmla="*/ 154 h 477"/>
                <a:gd name="T20" fmla="*/ 158 w 598"/>
                <a:gd name="T21" fmla="*/ 136 h 477"/>
                <a:gd name="T22" fmla="*/ 184 w 598"/>
                <a:gd name="T23" fmla="*/ 38 h 477"/>
                <a:gd name="T24" fmla="*/ 211 w 598"/>
                <a:gd name="T25" fmla="*/ 25 h 477"/>
                <a:gd name="T26" fmla="*/ 558 w 598"/>
                <a:gd name="T27" fmla="*/ 118 h 477"/>
                <a:gd name="T28" fmla="*/ 71 w 598"/>
                <a:gd name="T29" fmla="*/ 477 h 477"/>
                <a:gd name="T30" fmla="*/ 520 w 598"/>
                <a:gd name="T31" fmla="*/ 477 h 477"/>
                <a:gd name="T32" fmla="*/ 591 w 598"/>
                <a:gd name="T33" fmla="*/ 407 h 477"/>
                <a:gd name="T34" fmla="*/ 591 w 598"/>
                <a:gd name="T35" fmla="*/ 211 h 477"/>
                <a:gd name="T36" fmla="*/ 584 w 598"/>
                <a:gd name="T37" fmla="*/ 189 h 477"/>
                <a:gd name="T38" fmla="*/ 583 w 598"/>
                <a:gd name="T39" fmla="*/ 180 h 477"/>
                <a:gd name="T40" fmla="*/ 593 w 598"/>
                <a:gd name="T41" fmla="*/ 143 h 477"/>
                <a:gd name="T42" fmla="*/ 564 w 598"/>
                <a:gd name="T43" fmla="*/ 99 h 477"/>
                <a:gd name="T44" fmla="*/ 214 w 598"/>
                <a:gd name="T45" fmla="*/ 6 h 477"/>
                <a:gd name="T46" fmla="*/ 168 w 598"/>
                <a:gd name="T47" fmla="*/ 29 h 477"/>
                <a:gd name="T48" fmla="*/ 142 w 598"/>
                <a:gd name="T49" fmla="*/ 125 h 477"/>
                <a:gd name="T50" fmla="*/ 132 w 598"/>
                <a:gd name="T51" fmla="*/ 130 h 477"/>
                <a:gd name="T52" fmla="*/ 71 w 598"/>
                <a:gd name="T53" fmla="*/ 130 h 477"/>
                <a:gd name="T54" fmla="*/ 0 w 598"/>
                <a:gd name="T55" fmla="*/ 201 h 477"/>
                <a:gd name="T56" fmla="*/ 0 w 598"/>
                <a:gd name="T57" fmla="*/ 407 h 477"/>
                <a:gd name="T58" fmla="*/ 71 w 598"/>
                <a:gd name="T59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98" h="477">
                  <a:moveTo>
                    <a:pt x="558" y="118"/>
                  </a:moveTo>
                  <a:cubicBezTo>
                    <a:pt x="570" y="121"/>
                    <a:pt x="577" y="132"/>
                    <a:pt x="574" y="142"/>
                  </a:cubicBezTo>
                  <a:cubicBezTo>
                    <a:pt x="568" y="164"/>
                    <a:pt x="568" y="164"/>
                    <a:pt x="568" y="164"/>
                  </a:cubicBezTo>
                  <a:cubicBezTo>
                    <a:pt x="566" y="171"/>
                    <a:pt x="564" y="172"/>
                    <a:pt x="552" y="172"/>
                  </a:cubicBezTo>
                  <a:cubicBezTo>
                    <a:pt x="386" y="172"/>
                    <a:pt x="386" y="172"/>
                    <a:pt x="386" y="172"/>
                  </a:cubicBezTo>
                  <a:cubicBezTo>
                    <a:pt x="361" y="172"/>
                    <a:pt x="347" y="191"/>
                    <a:pt x="347" y="214"/>
                  </a:cubicBezTo>
                  <a:cubicBezTo>
                    <a:pt x="347" y="220"/>
                    <a:pt x="342" y="225"/>
                    <a:pt x="336" y="225"/>
                  </a:cubicBezTo>
                  <a:cubicBezTo>
                    <a:pt x="178" y="225"/>
                    <a:pt x="178" y="225"/>
                    <a:pt x="178" y="225"/>
                  </a:cubicBezTo>
                  <a:cubicBezTo>
                    <a:pt x="166" y="225"/>
                    <a:pt x="155" y="215"/>
                    <a:pt x="155" y="201"/>
                  </a:cubicBezTo>
                  <a:cubicBezTo>
                    <a:pt x="155" y="154"/>
                    <a:pt x="155" y="154"/>
                    <a:pt x="155" y="154"/>
                  </a:cubicBezTo>
                  <a:cubicBezTo>
                    <a:pt x="155" y="146"/>
                    <a:pt x="155" y="145"/>
                    <a:pt x="158" y="136"/>
                  </a:cubicBezTo>
                  <a:cubicBezTo>
                    <a:pt x="184" y="38"/>
                    <a:pt x="184" y="38"/>
                    <a:pt x="184" y="38"/>
                  </a:cubicBezTo>
                  <a:cubicBezTo>
                    <a:pt x="187" y="27"/>
                    <a:pt x="199" y="21"/>
                    <a:pt x="211" y="25"/>
                  </a:cubicBezTo>
                  <a:lnTo>
                    <a:pt x="558" y="118"/>
                  </a:lnTo>
                  <a:close/>
                  <a:moveTo>
                    <a:pt x="71" y="477"/>
                  </a:moveTo>
                  <a:cubicBezTo>
                    <a:pt x="520" y="477"/>
                    <a:pt x="520" y="477"/>
                    <a:pt x="520" y="477"/>
                  </a:cubicBezTo>
                  <a:cubicBezTo>
                    <a:pt x="559" y="477"/>
                    <a:pt x="591" y="446"/>
                    <a:pt x="591" y="407"/>
                  </a:cubicBezTo>
                  <a:cubicBezTo>
                    <a:pt x="591" y="211"/>
                    <a:pt x="591" y="211"/>
                    <a:pt x="591" y="211"/>
                  </a:cubicBezTo>
                  <a:cubicBezTo>
                    <a:pt x="591" y="203"/>
                    <a:pt x="588" y="195"/>
                    <a:pt x="584" y="189"/>
                  </a:cubicBezTo>
                  <a:cubicBezTo>
                    <a:pt x="582" y="186"/>
                    <a:pt x="582" y="183"/>
                    <a:pt x="583" y="180"/>
                  </a:cubicBezTo>
                  <a:cubicBezTo>
                    <a:pt x="593" y="143"/>
                    <a:pt x="593" y="143"/>
                    <a:pt x="593" y="143"/>
                  </a:cubicBezTo>
                  <a:cubicBezTo>
                    <a:pt x="598" y="124"/>
                    <a:pt x="585" y="105"/>
                    <a:pt x="564" y="99"/>
                  </a:cubicBezTo>
                  <a:cubicBezTo>
                    <a:pt x="214" y="6"/>
                    <a:pt x="214" y="6"/>
                    <a:pt x="214" y="6"/>
                  </a:cubicBezTo>
                  <a:cubicBezTo>
                    <a:pt x="194" y="0"/>
                    <a:pt x="173" y="11"/>
                    <a:pt x="168" y="29"/>
                  </a:cubicBezTo>
                  <a:cubicBezTo>
                    <a:pt x="142" y="125"/>
                    <a:pt x="142" y="125"/>
                    <a:pt x="142" y="125"/>
                  </a:cubicBezTo>
                  <a:cubicBezTo>
                    <a:pt x="141" y="130"/>
                    <a:pt x="137" y="130"/>
                    <a:pt x="132" y="130"/>
                  </a:cubicBezTo>
                  <a:cubicBezTo>
                    <a:pt x="71" y="130"/>
                    <a:pt x="71" y="130"/>
                    <a:pt x="71" y="130"/>
                  </a:cubicBezTo>
                  <a:cubicBezTo>
                    <a:pt x="32" y="130"/>
                    <a:pt x="0" y="162"/>
                    <a:pt x="0" y="201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0" y="446"/>
                    <a:pt x="32" y="477"/>
                    <a:pt x="71" y="4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42316">
                <a:defRPr/>
              </a:pPr>
              <a:endParaRPr lang="zh-CN" altLang="en-US" sz="1867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42" name="组合 27"/>
          <p:cNvGrpSpPr/>
          <p:nvPr/>
        </p:nvGrpSpPr>
        <p:grpSpPr>
          <a:xfrm>
            <a:off x="5689567" y="4651220"/>
            <a:ext cx="632396" cy="579265"/>
            <a:chOff x="9783763" y="5540376"/>
            <a:chExt cx="1304925" cy="1165225"/>
          </a:xfrm>
          <a:solidFill>
            <a:schemeClr val="bg1"/>
          </a:solidFill>
        </p:grpSpPr>
        <p:sp>
          <p:nvSpPr>
            <p:cNvPr id="43" name="Freeform 12"/>
            <p:cNvSpPr>
              <a:spLocks noEditPoints="1"/>
            </p:cNvSpPr>
            <p:nvPr/>
          </p:nvSpPr>
          <p:spPr bwMode="auto">
            <a:xfrm>
              <a:off x="9783763" y="5540376"/>
              <a:ext cx="1304925" cy="1165225"/>
            </a:xfrm>
            <a:custGeom>
              <a:avLst/>
              <a:gdLst>
                <a:gd name="T0" fmla="*/ 90 w 733"/>
                <a:gd name="T1" fmla="*/ 204 h 654"/>
                <a:gd name="T2" fmla="*/ 110 w 733"/>
                <a:gd name="T3" fmla="*/ 188 h 654"/>
                <a:gd name="T4" fmla="*/ 334 w 733"/>
                <a:gd name="T5" fmla="*/ 317 h 654"/>
                <a:gd name="T6" fmla="*/ 340 w 733"/>
                <a:gd name="T7" fmla="*/ 318 h 654"/>
                <a:gd name="T8" fmla="*/ 350 w 733"/>
                <a:gd name="T9" fmla="*/ 308 h 654"/>
                <a:gd name="T10" fmla="*/ 350 w 733"/>
                <a:gd name="T11" fmla="*/ 305 h 654"/>
                <a:gd name="T12" fmla="*/ 283 w 733"/>
                <a:gd name="T13" fmla="*/ 58 h 654"/>
                <a:gd name="T14" fmla="*/ 295 w 733"/>
                <a:gd name="T15" fmla="*/ 46 h 654"/>
                <a:gd name="T16" fmla="*/ 408 w 733"/>
                <a:gd name="T17" fmla="*/ 593 h 654"/>
                <a:gd name="T18" fmla="*/ 90 w 733"/>
                <a:gd name="T19" fmla="*/ 204 h 654"/>
                <a:gd name="T20" fmla="*/ 235 w 733"/>
                <a:gd name="T21" fmla="*/ 12 h 654"/>
                <a:gd name="T22" fmla="*/ 244 w 733"/>
                <a:gd name="T23" fmla="*/ 9 h 654"/>
                <a:gd name="T24" fmla="*/ 255 w 733"/>
                <a:gd name="T25" fmla="*/ 17 h 654"/>
                <a:gd name="T26" fmla="*/ 321 w 733"/>
                <a:gd name="T27" fmla="*/ 264 h 654"/>
                <a:gd name="T28" fmla="*/ 305 w 733"/>
                <a:gd name="T29" fmla="*/ 276 h 654"/>
                <a:gd name="T30" fmla="*/ 81 w 733"/>
                <a:gd name="T31" fmla="*/ 147 h 654"/>
                <a:gd name="T32" fmla="*/ 78 w 733"/>
                <a:gd name="T33" fmla="*/ 132 h 654"/>
                <a:gd name="T34" fmla="*/ 235 w 733"/>
                <a:gd name="T35" fmla="*/ 12 h 654"/>
                <a:gd name="T36" fmla="*/ 110 w 733"/>
                <a:gd name="T37" fmla="*/ 138 h 654"/>
                <a:gd name="T38" fmla="*/ 276 w 733"/>
                <a:gd name="T39" fmla="*/ 234 h 654"/>
                <a:gd name="T40" fmla="*/ 288 w 733"/>
                <a:gd name="T41" fmla="*/ 225 h 654"/>
                <a:gd name="T42" fmla="*/ 239 w 733"/>
                <a:gd name="T43" fmla="*/ 42 h 654"/>
                <a:gd name="T44" fmla="*/ 228 w 733"/>
                <a:gd name="T45" fmla="*/ 36 h 654"/>
                <a:gd name="T46" fmla="*/ 107 w 733"/>
                <a:gd name="T47" fmla="*/ 126 h 654"/>
                <a:gd name="T48" fmla="*/ 110 w 733"/>
                <a:gd name="T49" fmla="*/ 138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33" h="654">
                  <a:moveTo>
                    <a:pt x="90" y="204"/>
                  </a:moveTo>
                  <a:cubicBezTo>
                    <a:pt x="99" y="183"/>
                    <a:pt x="104" y="184"/>
                    <a:pt x="110" y="188"/>
                  </a:cubicBezTo>
                  <a:cubicBezTo>
                    <a:pt x="334" y="317"/>
                    <a:pt x="334" y="317"/>
                    <a:pt x="334" y="317"/>
                  </a:cubicBezTo>
                  <a:cubicBezTo>
                    <a:pt x="336" y="318"/>
                    <a:pt x="338" y="318"/>
                    <a:pt x="340" y="318"/>
                  </a:cubicBezTo>
                  <a:cubicBezTo>
                    <a:pt x="345" y="318"/>
                    <a:pt x="350" y="314"/>
                    <a:pt x="350" y="308"/>
                  </a:cubicBezTo>
                  <a:cubicBezTo>
                    <a:pt x="350" y="307"/>
                    <a:pt x="350" y="306"/>
                    <a:pt x="350" y="305"/>
                  </a:cubicBezTo>
                  <a:cubicBezTo>
                    <a:pt x="283" y="58"/>
                    <a:pt x="283" y="58"/>
                    <a:pt x="283" y="58"/>
                  </a:cubicBezTo>
                  <a:cubicBezTo>
                    <a:pt x="281" y="49"/>
                    <a:pt x="282" y="48"/>
                    <a:pt x="295" y="46"/>
                  </a:cubicBezTo>
                  <a:cubicBezTo>
                    <a:pt x="623" y="0"/>
                    <a:pt x="733" y="506"/>
                    <a:pt x="408" y="593"/>
                  </a:cubicBezTo>
                  <a:cubicBezTo>
                    <a:pt x="183" y="654"/>
                    <a:pt x="0" y="410"/>
                    <a:pt x="90" y="204"/>
                  </a:cubicBezTo>
                  <a:close/>
                  <a:moveTo>
                    <a:pt x="235" y="12"/>
                  </a:moveTo>
                  <a:cubicBezTo>
                    <a:pt x="238" y="11"/>
                    <a:pt x="241" y="10"/>
                    <a:pt x="244" y="9"/>
                  </a:cubicBezTo>
                  <a:cubicBezTo>
                    <a:pt x="249" y="9"/>
                    <a:pt x="253" y="11"/>
                    <a:pt x="255" y="17"/>
                  </a:cubicBezTo>
                  <a:cubicBezTo>
                    <a:pt x="321" y="264"/>
                    <a:pt x="321" y="264"/>
                    <a:pt x="321" y="264"/>
                  </a:cubicBezTo>
                  <a:cubicBezTo>
                    <a:pt x="323" y="273"/>
                    <a:pt x="314" y="281"/>
                    <a:pt x="305" y="276"/>
                  </a:cubicBezTo>
                  <a:cubicBezTo>
                    <a:pt x="81" y="147"/>
                    <a:pt x="81" y="147"/>
                    <a:pt x="81" y="147"/>
                  </a:cubicBezTo>
                  <a:cubicBezTo>
                    <a:pt x="76" y="144"/>
                    <a:pt x="75" y="137"/>
                    <a:pt x="78" y="132"/>
                  </a:cubicBezTo>
                  <a:cubicBezTo>
                    <a:pt x="113" y="73"/>
                    <a:pt x="168" y="30"/>
                    <a:pt x="235" y="12"/>
                  </a:cubicBezTo>
                  <a:close/>
                  <a:moveTo>
                    <a:pt x="110" y="138"/>
                  </a:moveTo>
                  <a:cubicBezTo>
                    <a:pt x="276" y="234"/>
                    <a:pt x="276" y="234"/>
                    <a:pt x="276" y="234"/>
                  </a:cubicBezTo>
                  <a:cubicBezTo>
                    <a:pt x="288" y="242"/>
                    <a:pt x="292" y="240"/>
                    <a:pt x="288" y="225"/>
                  </a:cubicBezTo>
                  <a:cubicBezTo>
                    <a:pt x="239" y="42"/>
                    <a:pt x="239" y="42"/>
                    <a:pt x="239" y="42"/>
                  </a:cubicBezTo>
                  <a:cubicBezTo>
                    <a:pt x="237" y="36"/>
                    <a:pt x="235" y="34"/>
                    <a:pt x="228" y="36"/>
                  </a:cubicBezTo>
                  <a:cubicBezTo>
                    <a:pt x="179" y="52"/>
                    <a:pt x="137" y="84"/>
                    <a:pt x="107" y="126"/>
                  </a:cubicBezTo>
                  <a:cubicBezTo>
                    <a:pt x="103" y="132"/>
                    <a:pt x="104" y="135"/>
                    <a:pt x="110" y="1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42316">
                <a:defRPr/>
              </a:pPr>
              <a:endParaRPr lang="zh-CN" altLang="en-US" sz="1867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4" name="Freeform 28"/>
            <p:cNvSpPr>
              <a:spLocks noEditPoints="1"/>
            </p:cNvSpPr>
            <p:nvPr/>
          </p:nvSpPr>
          <p:spPr bwMode="auto">
            <a:xfrm>
              <a:off x="9783763" y="5540376"/>
              <a:ext cx="1304925" cy="1165225"/>
            </a:xfrm>
            <a:custGeom>
              <a:avLst/>
              <a:gdLst>
                <a:gd name="T0" fmla="*/ 90 w 733"/>
                <a:gd name="T1" fmla="*/ 204 h 654"/>
                <a:gd name="T2" fmla="*/ 110 w 733"/>
                <a:gd name="T3" fmla="*/ 188 h 654"/>
                <a:gd name="T4" fmla="*/ 334 w 733"/>
                <a:gd name="T5" fmla="*/ 317 h 654"/>
                <a:gd name="T6" fmla="*/ 340 w 733"/>
                <a:gd name="T7" fmla="*/ 318 h 654"/>
                <a:gd name="T8" fmla="*/ 350 w 733"/>
                <a:gd name="T9" fmla="*/ 308 h 654"/>
                <a:gd name="T10" fmla="*/ 350 w 733"/>
                <a:gd name="T11" fmla="*/ 305 h 654"/>
                <a:gd name="T12" fmla="*/ 283 w 733"/>
                <a:gd name="T13" fmla="*/ 58 h 654"/>
                <a:gd name="T14" fmla="*/ 295 w 733"/>
                <a:gd name="T15" fmla="*/ 46 h 654"/>
                <a:gd name="T16" fmla="*/ 408 w 733"/>
                <a:gd name="T17" fmla="*/ 593 h 654"/>
                <a:gd name="T18" fmla="*/ 90 w 733"/>
                <a:gd name="T19" fmla="*/ 204 h 654"/>
                <a:gd name="T20" fmla="*/ 235 w 733"/>
                <a:gd name="T21" fmla="*/ 12 h 654"/>
                <a:gd name="T22" fmla="*/ 244 w 733"/>
                <a:gd name="T23" fmla="*/ 9 h 654"/>
                <a:gd name="T24" fmla="*/ 255 w 733"/>
                <a:gd name="T25" fmla="*/ 17 h 654"/>
                <a:gd name="T26" fmla="*/ 321 w 733"/>
                <a:gd name="T27" fmla="*/ 264 h 654"/>
                <a:gd name="T28" fmla="*/ 305 w 733"/>
                <a:gd name="T29" fmla="*/ 276 h 654"/>
                <a:gd name="T30" fmla="*/ 81 w 733"/>
                <a:gd name="T31" fmla="*/ 147 h 654"/>
                <a:gd name="T32" fmla="*/ 78 w 733"/>
                <a:gd name="T33" fmla="*/ 132 h 654"/>
                <a:gd name="T34" fmla="*/ 235 w 733"/>
                <a:gd name="T35" fmla="*/ 12 h 654"/>
                <a:gd name="T36" fmla="*/ 110 w 733"/>
                <a:gd name="T37" fmla="*/ 138 h 654"/>
                <a:gd name="T38" fmla="*/ 276 w 733"/>
                <a:gd name="T39" fmla="*/ 234 h 654"/>
                <a:gd name="T40" fmla="*/ 288 w 733"/>
                <a:gd name="T41" fmla="*/ 225 h 654"/>
                <a:gd name="T42" fmla="*/ 239 w 733"/>
                <a:gd name="T43" fmla="*/ 42 h 654"/>
                <a:gd name="T44" fmla="*/ 228 w 733"/>
                <a:gd name="T45" fmla="*/ 36 h 654"/>
                <a:gd name="T46" fmla="*/ 107 w 733"/>
                <a:gd name="T47" fmla="*/ 126 h 654"/>
                <a:gd name="T48" fmla="*/ 110 w 733"/>
                <a:gd name="T49" fmla="*/ 138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33" h="654">
                  <a:moveTo>
                    <a:pt x="90" y="204"/>
                  </a:moveTo>
                  <a:cubicBezTo>
                    <a:pt x="99" y="183"/>
                    <a:pt x="104" y="184"/>
                    <a:pt x="110" y="188"/>
                  </a:cubicBezTo>
                  <a:cubicBezTo>
                    <a:pt x="334" y="317"/>
                    <a:pt x="334" y="317"/>
                    <a:pt x="334" y="317"/>
                  </a:cubicBezTo>
                  <a:cubicBezTo>
                    <a:pt x="336" y="318"/>
                    <a:pt x="338" y="318"/>
                    <a:pt x="340" y="318"/>
                  </a:cubicBezTo>
                  <a:cubicBezTo>
                    <a:pt x="345" y="318"/>
                    <a:pt x="350" y="314"/>
                    <a:pt x="350" y="308"/>
                  </a:cubicBezTo>
                  <a:cubicBezTo>
                    <a:pt x="350" y="307"/>
                    <a:pt x="350" y="306"/>
                    <a:pt x="350" y="305"/>
                  </a:cubicBezTo>
                  <a:cubicBezTo>
                    <a:pt x="283" y="58"/>
                    <a:pt x="283" y="58"/>
                    <a:pt x="283" y="58"/>
                  </a:cubicBezTo>
                  <a:cubicBezTo>
                    <a:pt x="281" y="49"/>
                    <a:pt x="282" y="48"/>
                    <a:pt x="295" y="46"/>
                  </a:cubicBezTo>
                  <a:cubicBezTo>
                    <a:pt x="623" y="0"/>
                    <a:pt x="733" y="506"/>
                    <a:pt x="408" y="593"/>
                  </a:cubicBezTo>
                  <a:cubicBezTo>
                    <a:pt x="183" y="654"/>
                    <a:pt x="0" y="410"/>
                    <a:pt x="90" y="204"/>
                  </a:cubicBezTo>
                  <a:close/>
                  <a:moveTo>
                    <a:pt x="235" y="12"/>
                  </a:moveTo>
                  <a:cubicBezTo>
                    <a:pt x="238" y="11"/>
                    <a:pt x="241" y="10"/>
                    <a:pt x="244" y="9"/>
                  </a:cubicBezTo>
                  <a:cubicBezTo>
                    <a:pt x="249" y="9"/>
                    <a:pt x="253" y="11"/>
                    <a:pt x="255" y="17"/>
                  </a:cubicBezTo>
                  <a:cubicBezTo>
                    <a:pt x="321" y="264"/>
                    <a:pt x="321" y="264"/>
                    <a:pt x="321" y="264"/>
                  </a:cubicBezTo>
                  <a:cubicBezTo>
                    <a:pt x="323" y="273"/>
                    <a:pt x="314" y="281"/>
                    <a:pt x="305" y="276"/>
                  </a:cubicBezTo>
                  <a:cubicBezTo>
                    <a:pt x="81" y="147"/>
                    <a:pt x="81" y="147"/>
                    <a:pt x="81" y="147"/>
                  </a:cubicBezTo>
                  <a:cubicBezTo>
                    <a:pt x="76" y="144"/>
                    <a:pt x="75" y="137"/>
                    <a:pt x="78" y="132"/>
                  </a:cubicBezTo>
                  <a:cubicBezTo>
                    <a:pt x="113" y="73"/>
                    <a:pt x="168" y="30"/>
                    <a:pt x="235" y="12"/>
                  </a:cubicBezTo>
                  <a:close/>
                  <a:moveTo>
                    <a:pt x="110" y="138"/>
                  </a:moveTo>
                  <a:cubicBezTo>
                    <a:pt x="276" y="234"/>
                    <a:pt x="276" y="234"/>
                    <a:pt x="276" y="234"/>
                  </a:cubicBezTo>
                  <a:cubicBezTo>
                    <a:pt x="288" y="242"/>
                    <a:pt x="292" y="240"/>
                    <a:pt x="288" y="225"/>
                  </a:cubicBezTo>
                  <a:cubicBezTo>
                    <a:pt x="239" y="42"/>
                    <a:pt x="239" y="42"/>
                    <a:pt x="239" y="42"/>
                  </a:cubicBezTo>
                  <a:cubicBezTo>
                    <a:pt x="237" y="36"/>
                    <a:pt x="235" y="34"/>
                    <a:pt x="228" y="36"/>
                  </a:cubicBezTo>
                  <a:cubicBezTo>
                    <a:pt x="179" y="52"/>
                    <a:pt x="137" y="84"/>
                    <a:pt x="107" y="126"/>
                  </a:cubicBezTo>
                  <a:cubicBezTo>
                    <a:pt x="103" y="132"/>
                    <a:pt x="104" y="135"/>
                    <a:pt x="110" y="1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42316">
                <a:defRPr/>
              </a:pPr>
              <a:endParaRPr lang="zh-CN" altLang="en-US" sz="1867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589504" y="2220639"/>
            <a:ext cx="306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2316"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Microsoft YaHei" charset="-122"/>
                <a:ea typeface="Microsoft YaHei" charset="-122"/>
                <a:cs typeface="Microsoft YaHei" charset="-122"/>
              </a:rPr>
              <a:t>A</a:t>
            </a:r>
            <a:endParaRPr lang="zh-CN" altLang="en-US" sz="3200" b="1" dirty="0">
              <a:solidFill>
                <a:prstClr val="white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579279" y="2994019"/>
            <a:ext cx="306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2316"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Microsoft YaHei" charset="-122"/>
                <a:ea typeface="Microsoft YaHei" charset="-122"/>
                <a:cs typeface="Microsoft YaHei" charset="-122"/>
              </a:rPr>
              <a:t>B</a:t>
            </a:r>
            <a:endParaRPr lang="zh-CN" altLang="en-US" sz="3200" b="1" dirty="0">
              <a:solidFill>
                <a:prstClr val="white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061450" y="2254502"/>
            <a:ext cx="1808303" cy="465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42316">
              <a:lnSpc>
                <a:spcPct val="130000"/>
              </a:lnSpc>
              <a:defRPr/>
            </a:pPr>
            <a:r>
              <a:rPr lang="zh-CN" altLang="en-US" sz="1867" b="1" dirty="0">
                <a:solidFill>
                  <a:prstClr val="white"/>
                </a:solidFill>
                <a:latin typeface="Microsoft YaHei" charset="-122"/>
                <a:ea typeface="Microsoft YaHei" charset="-122"/>
                <a:cs typeface="Microsoft YaHei" charset="-122"/>
              </a:rPr>
              <a:t>在线寻源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1061450" y="3046601"/>
            <a:ext cx="1808303" cy="429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42316">
              <a:lnSpc>
                <a:spcPct val="130000"/>
              </a:lnSpc>
              <a:defRPr/>
            </a:pPr>
            <a:r>
              <a:rPr lang="zh-CN" altLang="en-US" sz="1867" b="1" dirty="0">
                <a:solidFill>
                  <a:prstClr val="white"/>
                </a:solidFill>
                <a:latin typeface="Microsoft YaHei" charset="-122"/>
                <a:ea typeface="Microsoft YaHei" charset="-122"/>
                <a:cs typeface="Microsoft YaHei" charset="-122"/>
              </a:rPr>
              <a:t>供应</a:t>
            </a:r>
            <a:r>
              <a:rPr lang="zh-CN" altLang="en-US" sz="1867" b="1" dirty="0" smtClean="0">
                <a:solidFill>
                  <a:prstClr val="white"/>
                </a:solidFill>
                <a:latin typeface="Microsoft YaHei" charset="-122"/>
                <a:ea typeface="Microsoft YaHei" charset="-122"/>
                <a:cs typeface="Microsoft YaHei" charset="-122"/>
              </a:rPr>
              <a:t>商管理</a:t>
            </a:r>
            <a:endParaRPr lang="zh-CN" altLang="en-US" sz="1867" b="1" dirty="0">
              <a:solidFill>
                <a:prstClr val="white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4861123" y="5463854"/>
            <a:ext cx="2209259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42316">
              <a:defRPr/>
            </a:pPr>
            <a:r>
              <a:rPr kumimoji="1" lang="zh-CN" altLang="en-US" sz="1867" b="1" dirty="0">
                <a:solidFill>
                  <a:srgbClr val="70AD47"/>
                </a:solidFill>
                <a:latin typeface="Microsoft YaHei" charset="-122"/>
                <a:ea typeface="Microsoft YaHei" charset="-122"/>
                <a:cs typeface="Microsoft YaHei" charset="-122"/>
              </a:rPr>
              <a:t>数字化匹配</a:t>
            </a:r>
            <a:endParaRPr kumimoji="1" lang="en-US" altLang="zh-CN" sz="1867" b="1" dirty="0">
              <a:solidFill>
                <a:srgbClr val="70AD47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algn="ctr" defTabSz="942316">
              <a:defRPr/>
            </a:pPr>
            <a:r>
              <a:rPr kumimoji="1" lang="zh-CN" altLang="en-US" sz="1867" b="1" dirty="0">
                <a:solidFill>
                  <a:srgbClr val="70AD47"/>
                </a:solidFill>
                <a:latin typeface="Microsoft YaHei" charset="-122"/>
                <a:ea typeface="Microsoft YaHei" charset="-122"/>
                <a:cs typeface="Microsoft YaHei" charset="-122"/>
              </a:rPr>
              <a:t>需求标签</a:t>
            </a:r>
            <a:r>
              <a:rPr kumimoji="1" lang="en-US" altLang="zh-CN" sz="1867" b="1" dirty="0">
                <a:solidFill>
                  <a:srgbClr val="70AD47"/>
                </a:solidFill>
                <a:latin typeface="Microsoft YaHei" charset="-122"/>
                <a:ea typeface="Microsoft YaHei" charset="-122"/>
                <a:cs typeface="Microsoft YaHei" charset="-122"/>
              </a:rPr>
              <a:t>/</a:t>
            </a:r>
            <a:r>
              <a:rPr kumimoji="1" lang="zh-CN" altLang="en-US" sz="1867" b="1" dirty="0">
                <a:solidFill>
                  <a:srgbClr val="70AD47"/>
                </a:solidFill>
                <a:latin typeface="Microsoft YaHei" charset="-122"/>
                <a:ea typeface="Microsoft YaHei" charset="-122"/>
                <a:cs typeface="Microsoft YaHei" charset="-122"/>
              </a:rPr>
              <a:t>供应标签</a:t>
            </a:r>
          </a:p>
        </p:txBody>
      </p:sp>
      <p:sp>
        <p:nvSpPr>
          <p:cNvPr id="55" name="圆角矩形 54"/>
          <p:cNvSpPr/>
          <p:nvPr/>
        </p:nvSpPr>
        <p:spPr>
          <a:xfrm>
            <a:off x="436123" y="3788819"/>
            <a:ext cx="2364005" cy="572139"/>
          </a:xfrm>
          <a:prstGeom prst="roundRect">
            <a:avLst/>
          </a:prstGeom>
          <a:solidFill>
            <a:srgbClr val="546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2316">
              <a:defRPr/>
            </a:pPr>
            <a:endParaRPr lang="zh-CN" altLang="en-US" sz="1867">
              <a:solidFill>
                <a:prstClr val="white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cxnSp>
        <p:nvCxnSpPr>
          <p:cNvPr id="56" name="直接连接符 14"/>
          <p:cNvCxnSpPr/>
          <p:nvPr/>
        </p:nvCxnSpPr>
        <p:spPr>
          <a:xfrm>
            <a:off x="1039417" y="3791681"/>
            <a:ext cx="0" cy="5769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/>
          <p:cNvSpPr txBox="1"/>
          <p:nvPr/>
        </p:nvSpPr>
        <p:spPr>
          <a:xfrm>
            <a:off x="589503" y="3778329"/>
            <a:ext cx="306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2316"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Microsoft YaHei" charset="-122"/>
                <a:ea typeface="Microsoft YaHei" charset="-122"/>
                <a:cs typeface="Microsoft YaHei" charset="-122"/>
              </a:rPr>
              <a:t>C</a:t>
            </a:r>
            <a:endParaRPr lang="zh-CN" altLang="en-US" sz="3200" b="1" dirty="0">
              <a:solidFill>
                <a:prstClr val="white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1070095" y="3830910"/>
            <a:ext cx="1808303" cy="429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42316">
              <a:lnSpc>
                <a:spcPct val="130000"/>
              </a:lnSpc>
              <a:defRPr/>
            </a:pPr>
            <a:r>
              <a:rPr lang="zh-CN" altLang="en-US" sz="1867" b="1" dirty="0" smtClean="0">
                <a:solidFill>
                  <a:prstClr val="white"/>
                </a:solidFill>
                <a:latin typeface="Microsoft YaHei" charset="-122"/>
                <a:ea typeface="Microsoft YaHei" charset="-122"/>
                <a:cs typeface="Microsoft YaHei" charset="-122"/>
              </a:rPr>
              <a:t>企业云采购</a:t>
            </a:r>
            <a:endParaRPr lang="zh-CN" altLang="en-US" sz="1867" b="1" dirty="0">
              <a:solidFill>
                <a:prstClr val="white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2852424" y="2929827"/>
            <a:ext cx="1140056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42316">
              <a:defRPr/>
            </a:pPr>
            <a:r>
              <a:rPr kumimoji="1" lang="zh-CN" altLang="en-US" sz="1867" b="1" dirty="0">
                <a:solidFill>
                  <a:srgbClr val="133757"/>
                </a:solidFill>
                <a:latin typeface="Microsoft YaHei" charset="-122"/>
                <a:ea typeface="Microsoft YaHei" charset="-122"/>
                <a:cs typeface="Microsoft YaHei" charset="-122"/>
              </a:rPr>
              <a:t>采购方</a:t>
            </a:r>
            <a:endParaRPr kumimoji="1" lang="en-US" altLang="zh-CN" sz="1867" b="1" dirty="0">
              <a:solidFill>
                <a:srgbClr val="133757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algn="ctr" defTabSz="942316">
              <a:defRPr/>
            </a:pPr>
            <a:r>
              <a:rPr kumimoji="1" lang="zh-CN" altLang="en-US" sz="1867" b="1" dirty="0">
                <a:solidFill>
                  <a:srgbClr val="133757"/>
                </a:solidFill>
                <a:latin typeface="Microsoft YaHei" charset="-122"/>
                <a:ea typeface="Microsoft YaHei" charset="-122"/>
                <a:cs typeface="Microsoft YaHei" charset="-122"/>
              </a:rPr>
              <a:t>招采服务</a:t>
            </a:r>
          </a:p>
        </p:txBody>
      </p:sp>
      <p:sp>
        <p:nvSpPr>
          <p:cNvPr id="61" name="圆角矩形 60"/>
          <p:cNvSpPr/>
          <p:nvPr/>
        </p:nvSpPr>
        <p:spPr>
          <a:xfrm>
            <a:off x="9291216" y="2225039"/>
            <a:ext cx="2364005" cy="57213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2316">
              <a:defRPr/>
            </a:pPr>
            <a:endParaRPr lang="zh-CN" altLang="en-US" sz="1867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2" name="圆角矩形 61"/>
          <p:cNvSpPr/>
          <p:nvPr/>
        </p:nvSpPr>
        <p:spPr>
          <a:xfrm>
            <a:off x="9291216" y="3009348"/>
            <a:ext cx="2364005" cy="57213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2316">
              <a:defRPr/>
            </a:pPr>
            <a:endParaRPr lang="zh-CN" altLang="en-US" sz="1867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cxnSp>
        <p:nvCxnSpPr>
          <p:cNvPr id="63" name="直接连接符 11"/>
          <p:cNvCxnSpPr/>
          <p:nvPr/>
        </p:nvCxnSpPr>
        <p:spPr>
          <a:xfrm>
            <a:off x="9884285" y="2227903"/>
            <a:ext cx="0" cy="5769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12"/>
          <p:cNvCxnSpPr/>
          <p:nvPr/>
        </p:nvCxnSpPr>
        <p:spPr>
          <a:xfrm>
            <a:off x="9884285" y="3001721"/>
            <a:ext cx="0" cy="5769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/>
          <p:cNvSpPr txBox="1"/>
          <p:nvPr/>
        </p:nvSpPr>
        <p:spPr>
          <a:xfrm>
            <a:off x="9444597" y="2170057"/>
            <a:ext cx="30676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2316">
              <a:defRPr/>
            </a:pPr>
            <a:r>
              <a:rPr lang="en-US" altLang="zh-CN" sz="3733" b="1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A</a:t>
            </a:r>
            <a:endParaRPr lang="zh-CN" altLang="en-US" sz="3733" b="1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9434372" y="2943437"/>
            <a:ext cx="30676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2316">
              <a:defRPr/>
            </a:pPr>
            <a:r>
              <a:rPr lang="en-US" altLang="zh-CN" sz="3733" b="1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B</a:t>
            </a:r>
            <a:endParaRPr lang="zh-CN" altLang="en-US" sz="3733" b="1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9916543" y="2259341"/>
            <a:ext cx="1808303" cy="465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42316">
              <a:lnSpc>
                <a:spcPct val="130000"/>
              </a:lnSpc>
              <a:defRPr/>
            </a:pPr>
            <a:r>
              <a:rPr lang="zh-CN" altLang="en-US" sz="1867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精准推广</a:t>
            </a:r>
          </a:p>
        </p:txBody>
      </p:sp>
      <p:sp>
        <p:nvSpPr>
          <p:cNvPr id="68" name="文本框 67"/>
          <p:cNvSpPr txBox="1"/>
          <p:nvPr/>
        </p:nvSpPr>
        <p:spPr>
          <a:xfrm>
            <a:off x="9916543" y="3051439"/>
            <a:ext cx="1808303" cy="465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42316">
              <a:lnSpc>
                <a:spcPct val="130000"/>
              </a:lnSpc>
              <a:defRPr/>
            </a:pPr>
            <a:r>
              <a:rPr lang="zh-CN" altLang="en-US" sz="1867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精准对接</a:t>
            </a:r>
          </a:p>
        </p:txBody>
      </p:sp>
      <p:sp>
        <p:nvSpPr>
          <p:cNvPr id="69" name="圆角矩形 68"/>
          <p:cNvSpPr/>
          <p:nvPr/>
        </p:nvSpPr>
        <p:spPr>
          <a:xfrm>
            <a:off x="9291216" y="3793657"/>
            <a:ext cx="2364005" cy="57213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2316">
              <a:defRPr/>
            </a:pPr>
            <a:endParaRPr lang="zh-CN" altLang="en-US" sz="1867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cxnSp>
        <p:nvCxnSpPr>
          <p:cNvPr id="70" name="直接连接符 14"/>
          <p:cNvCxnSpPr/>
          <p:nvPr/>
        </p:nvCxnSpPr>
        <p:spPr>
          <a:xfrm>
            <a:off x="9894511" y="3796520"/>
            <a:ext cx="0" cy="5769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70"/>
          <p:cNvSpPr txBox="1"/>
          <p:nvPr/>
        </p:nvSpPr>
        <p:spPr>
          <a:xfrm>
            <a:off x="9444596" y="3727747"/>
            <a:ext cx="30676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2316">
              <a:defRPr/>
            </a:pPr>
            <a:r>
              <a:rPr lang="en-US" altLang="zh-CN" sz="3733" b="1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C</a:t>
            </a:r>
            <a:endParaRPr lang="zh-CN" altLang="en-US" sz="3733" b="1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9925189" y="3835749"/>
            <a:ext cx="1808303" cy="465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42316">
              <a:lnSpc>
                <a:spcPct val="130000"/>
              </a:lnSpc>
              <a:defRPr/>
            </a:pPr>
            <a:r>
              <a:rPr lang="zh-CN" altLang="en-US" sz="1867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金融服务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8042624" y="2953970"/>
            <a:ext cx="1140056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 b="1">
                <a:solidFill>
                  <a:srgbClr val="133757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pPr defTabSz="942316">
              <a:defRPr/>
            </a:pPr>
            <a:r>
              <a:rPr lang="zh-CN" altLang="en-US" sz="1867" dirty="0">
                <a:solidFill>
                  <a:srgbClr val="ED7D31"/>
                </a:solidFill>
              </a:rPr>
              <a:t>供应商</a:t>
            </a:r>
            <a:endParaRPr lang="en-US" altLang="zh-CN" sz="1867" dirty="0">
              <a:solidFill>
                <a:srgbClr val="ED7D31"/>
              </a:solidFill>
            </a:endParaRPr>
          </a:p>
          <a:p>
            <a:pPr defTabSz="942316">
              <a:defRPr/>
            </a:pPr>
            <a:r>
              <a:rPr lang="zh-CN" altLang="en-US" sz="1867" dirty="0">
                <a:solidFill>
                  <a:srgbClr val="ED7D31"/>
                </a:solidFill>
              </a:rPr>
              <a:t>智慧营销</a:t>
            </a:r>
          </a:p>
        </p:txBody>
      </p:sp>
      <p:pic>
        <p:nvPicPr>
          <p:cNvPr id="74" name="图片 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814" y="3083230"/>
            <a:ext cx="1845733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30" y="0"/>
            <a:ext cx="12192000" cy="6867912"/>
          </a:xfrm>
          <a:prstGeom prst="rect">
            <a:avLst/>
          </a:prstGeom>
          <a:blipFill>
            <a:blip r:embed="rId2" cstate="screen">
              <a:alphaModFix amt="99000"/>
            </a:blip>
            <a:stretch>
              <a:fillRect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9791"/>
          </a:xfrm>
          <a:prstGeom prst="rect">
            <a:avLst/>
          </a:prstGeom>
          <a:gradFill flip="none" rotWithShape="1">
            <a:gsLst>
              <a:gs pos="77000">
                <a:srgbClr val="012963">
                  <a:alpha val="89000"/>
                </a:srgbClr>
              </a:gs>
              <a:gs pos="26000">
                <a:srgbClr val="002E60">
                  <a:alpha val="91000"/>
                </a:srgbClr>
              </a:gs>
              <a:gs pos="0">
                <a:schemeClr val="tx1">
                  <a:lumMod val="95000"/>
                  <a:lumOff val="5000"/>
                  <a:alpha val="87000"/>
                </a:schemeClr>
              </a:gs>
              <a:gs pos="100000">
                <a:schemeClr val="tx1">
                  <a:lumMod val="95000"/>
                  <a:lumOff val="5000"/>
                  <a:alpha val="8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任意多边形 17"/>
          <p:cNvSpPr/>
          <p:nvPr/>
        </p:nvSpPr>
        <p:spPr>
          <a:xfrm>
            <a:off x="441025" y="180109"/>
            <a:ext cx="384775" cy="682624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旧字形 Normal" panose="020B0400000000000000" pitchFamily="34" charset="-128"/>
              <a:ea typeface="思源黑体旧字形 Normal" panose="020B0400000000000000" pitchFamily="34" charset="-128"/>
              <a:sym typeface="思源黑体旧字形 Normal" panose="020B0400000000000000" pitchFamily="34" charset="-128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6073" y="349758"/>
            <a:ext cx="3369561" cy="370105"/>
          </a:xfrm>
        </p:spPr>
        <p:txBody>
          <a:bodyPr/>
          <a:lstStyle/>
          <a:p>
            <a:r>
              <a:rPr kumimoji="1"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对供应商的价值  </a:t>
            </a:r>
            <a:r>
              <a:rPr kumimoji="1"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真实商机</a:t>
            </a:r>
            <a:endParaRPr kumimoji="1"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99406" y="1089622"/>
            <a:ext cx="8793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遍布全国的</a:t>
            </a:r>
            <a:r>
              <a:rPr lang="zh-CN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优质商机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，一键拥有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 20"/>
          <p:cNvGrpSpPr/>
          <p:nvPr/>
        </p:nvGrpSpPr>
        <p:grpSpPr>
          <a:xfrm>
            <a:off x="646952" y="2509976"/>
            <a:ext cx="2466474" cy="3450959"/>
            <a:chOff x="646952" y="2509976"/>
            <a:chExt cx="2466474" cy="3450959"/>
          </a:xfrm>
        </p:grpSpPr>
        <p:sp>
          <p:nvSpPr>
            <p:cNvPr id="9" name="椭圆 8"/>
            <p:cNvSpPr/>
            <p:nvPr/>
          </p:nvSpPr>
          <p:spPr>
            <a:xfrm>
              <a:off x="804324" y="2509976"/>
              <a:ext cx="2151730" cy="2151730"/>
            </a:xfrm>
            <a:prstGeom prst="ellipse">
              <a:avLst/>
            </a:prstGeom>
            <a:solidFill>
              <a:schemeClr val="bg1"/>
            </a:solidFill>
            <a:ln w="212725">
              <a:solidFill>
                <a:srgbClr val="4885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标题 1"/>
            <p:cNvSpPr txBox="1"/>
            <p:nvPr/>
          </p:nvSpPr>
          <p:spPr>
            <a:xfrm>
              <a:off x="646952" y="5030494"/>
              <a:ext cx="2466474" cy="9304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algn="ctr"/>
              <a:r>
                <a:rPr kumimoji="1" lang="zh-CN" altLang="en-US" sz="2800" b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在建项目</a:t>
              </a:r>
              <a:endParaRPr kumimoji="1" lang="zh-CN" altLang="en-US" sz="28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" name="标题 1"/>
            <p:cNvSpPr txBox="1"/>
            <p:nvPr/>
          </p:nvSpPr>
          <p:spPr>
            <a:xfrm>
              <a:off x="789503" y="3090266"/>
              <a:ext cx="2181372" cy="12250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algn="ctr"/>
              <a:r>
                <a:rPr kumimoji="1" lang="en-US" altLang="zh-CN" sz="3600" dirty="0" smtClean="0">
                  <a:solidFill>
                    <a:srgbClr val="4885D8"/>
                  </a:solidFill>
                  <a:latin typeface="Yuanti SC" charset="-122"/>
                  <a:ea typeface="Yuanti SC" charset="-122"/>
                  <a:cs typeface="Yuanti SC" charset="-122"/>
                </a:rPr>
                <a:t>3000</a:t>
              </a:r>
            </a:p>
            <a:p>
              <a:pPr algn="ctr"/>
              <a:r>
                <a:rPr kumimoji="1" lang="en-US" altLang="zh-CN" sz="4800" dirty="0">
                  <a:solidFill>
                    <a:srgbClr val="4885D8"/>
                  </a:solidFill>
                  <a:latin typeface="Yuanti SC" charset="-122"/>
                  <a:ea typeface="Yuanti SC" charset="-122"/>
                  <a:cs typeface="Yuanti SC" charset="-122"/>
                </a:rPr>
                <a:t>+</a:t>
              </a:r>
              <a:endParaRPr kumimoji="1" lang="zh-CN" altLang="en-US" sz="4800" dirty="0">
                <a:solidFill>
                  <a:srgbClr val="4885D8"/>
                </a:solidFill>
                <a:latin typeface="Yuanti SC" charset="-122"/>
                <a:ea typeface="Yuanti SC" charset="-122"/>
                <a:cs typeface="Yuanti SC" charset="-122"/>
              </a:endParaRPr>
            </a:p>
          </p:txBody>
        </p:sp>
      </p:grpSp>
      <p:grpSp>
        <p:nvGrpSpPr>
          <p:cNvPr id="12" name="组 19"/>
          <p:cNvGrpSpPr/>
          <p:nvPr/>
        </p:nvGrpSpPr>
        <p:grpSpPr>
          <a:xfrm>
            <a:off x="3382451" y="2509976"/>
            <a:ext cx="2466474" cy="3450959"/>
            <a:chOff x="3368885" y="2509976"/>
            <a:chExt cx="2466474" cy="3450959"/>
          </a:xfrm>
        </p:grpSpPr>
        <p:sp>
          <p:nvSpPr>
            <p:cNvPr id="13" name="椭圆 12"/>
            <p:cNvSpPr/>
            <p:nvPr/>
          </p:nvSpPr>
          <p:spPr>
            <a:xfrm>
              <a:off x="3526257" y="2509976"/>
              <a:ext cx="2151730" cy="2151730"/>
            </a:xfrm>
            <a:prstGeom prst="ellipse">
              <a:avLst/>
            </a:prstGeom>
            <a:solidFill>
              <a:schemeClr val="bg1"/>
            </a:solidFill>
            <a:ln w="212725">
              <a:solidFill>
                <a:srgbClr val="4885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3368885" y="5030494"/>
              <a:ext cx="2466474" cy="9304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algn="ctr"/>
              <a:r>
                <a:rPr kumimoji="1" lang="zh-CN" altLang="en-US" sz="2800" b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招标公告</a:t>
              </a:r>
              <a:endParaRPr kumimoji="1" lang="zh-CN" altLang="en-US" sz="28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3379060" y="3090266"/>
              <a:ext cx="2446124" cy="12250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algn="ctr"/>
              <a:r>
                <a:rPr kumimoji="1" lang="en-US" altLang="zh-CN" sz="3600" dirty="0" smtClean="0">
                  <a:solidFill>
                    <a:srgbClr val="4885D8"/>
                  </a:solidFill>
                  <a:latin typeface="Yuanti SC" charset="-122"/>
                  <a:ea typeface="Yuanti SC" charset="-122"/>
                  <a:cs typeface="Yuanti SC" charset="-122"/>
                </a:rPr>
                <a:t>5</a:t>
              </a:r>
              <a:r>
                <a:rPr kumimoji="1" lang="zh-CN" altLang="en-US" sz="3600" dirty="0" smtClean="0">
                  <a:solidFill>
                    <a:srgbClr val="4885D8"/>
                  </a:solidFill>
                  <a:latin typeface="Yuanti SC" charset="-122"/>
                  <a:ea typeface="Yuanti SC" charset="-122"/>
                  <a:cs typeface="Yuanti SC" charset="-122"/>
                </a:rPr>
                <a:t>万</a:t>
              </a:r>
              <a:endParaRPr kumimoji="1" lang="en-US" altLang="zh-CN" sz="3600" dirty="0" smtClean="0">
                <a:solidFill>
                  <a:srgbClr val="4885D8"/>
                </a:solidFill>
                <a:latin typeface="Yuanti SC" charset="-122"/>
                <a:ea typeface="Yuanti SC" charset="-122"/>
                <a:cs typeface="Yuanti SC" charset="-122"/>
              </a:endParaRPr>
            </a:p>
            <a:p>
              <a:pPr algn="ctr"/>
              <a:r>
                <a:rPr kumimoji="1" lang="en-US" altLang="zh-CN" sz="4800" dirty="0">
                  <a:solidFill>
                    <a:srgbClr val="4885D8"/>
                  </a:solidFill>
                  <a:latin typeface="Yuanti SC" charset="-122"/>
                  <a:ea typeface="Yuanti SC" charset="-122"/>
                  <a:cs typeface="Yuanti SC" charset="-122"/>
                </a:rPr>
                <a:t>+</a:t>
              </a:r>
              <a:endParaRPr kumimoji="1" lang="zh-CN" altLang="en-US" sz="4800" dirty="0">
                <a:solidFill>
                  <a:srgbClr val="4885D8"/>
                </a:solidFill>
                <a:latin typeface="Yuanti SC" charset="-122"/>
                <a:ea typeface="Yuanti SC" charset="-122"/>
                <a:cs typeface="Yuanti SC" charset="-122"/>
              </a:endParaRPr>
            </a:p>
          </p:txBody>
        </p:sp>
      </p:grpSp>
      <p:grpSp>
        <p:nvGrpSpPr>
          <p:cNvPr id="16" name="组 18"/>
          <p:cNvGrpSpPr/>
          <p:nvPr/>
        </p:nvGrpSpPr>
        <p:grpSpPr>
          <a:xfrm>
            <a:off x="6117950" y="2509976"/>
            <a:ext cx="2466474" cy="3450959"/>
            <a:chOff x="6268539" y="2509976"/>
            <a:chExt cx="2466474" cy="3450959"/>
          </a:xfrm>
        </p:grpSpPr>
        <p:sp>
          <p:nvSpPr>
            <p:cNvPr id="17" name="椭圆 16"/>
            <p:cNvSpPr/>
            <p:nvPr/>
          </p:nvSpPr>
          <p:spPr>
            <a:xfrm>
              <a:off x="6425911" y="2509976"/>
              <a:ext cx="2151730" cy="2151730"/>
            </a:xfrm>
            <a:prstGeom prst="ellipse">
              <a:avLst/>
            </a:prstGeom>
            <a:solidFill>
              <a:schemeClr val="bg1"/>
            </a:solidFill>
            <a:ln w="212725">
              <a:solidFill>
                <a:srgbClr val="4885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标题 1"/>
            <p:cNvSpPr txBox="1"/>
            <p:nvPr/>
          </p:nvSpPr>
          <p:spPr>
            <a:xfrm>
              <a:off x="6268539" y="5030494"/>
              <a:ext cx="2466474" cy="9304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algn="ctr"/>
              <a:r>
                <a:rPr kumimoji="1" lang="zh-CN" altLang="en-US" sz="2800" b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询价信息</a:t>
              </a:r>
              <a:endParaRPr kumimoji="1" lang="zh-CN" altLang="en-US" sz="28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" name="标题 1"/>
            <p:cNvSpPr txBox="1"/>
            <p:nvPr/>
          </p:nvSpPr>
          <p:spPr>
            <a:xfrm>
              <a:off x="6406444" y="3120620"/>
              <a:ext cx="2190665" cy="119470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algn="ctr"/>
              <a:r>
                <a:rPr kumimoji="1" lang="en-US" altLang="zh-CN" sz="3600" dirty="0" smtClean="0">
                  <a:solidFill>
                    <a:srgbClr val="4885D8"/>
                  </a:solidFill>
                  <a:latin typeface="Yuanti SC" charset="-122"/>
                  <a:ea typeface="Yuanti SC" charset="-122"/>
                  <a:cs typeface="Yuanti SC" charset="-122"/>
                </a:rPr>
                <a:t>10</a:t>
              </a:r>
              <a:r>
                <a:rPr kumimoji="1" lang="zh-CN" altLang="en-US" sz="3600" dirty="0" smtClean="0">
                  <a:solidFill>
                    <a:srgbClr val="4885D8"/>
                  </a:solidFill>
                  <a:latin typeface="Yuanti SC" charset="-122"/>
                  <a:ea typeface="Yuanti SC" charset="-122"/>
                  <a:cs typeface="Yuanti SC" charset="-122"/>
                </a:rPr>
                <a:t>万</a:t>
              </a:r>
              <a:endParaRPr kumimoji="1" lang="en-US" altLang="zh-CN" sz="3600" dirty="0" smtClean="0">
                <a:solidFill>
                  <a:srgbClr val="4885D8"/>
                </a:solidFill>
                <a:latin typeface="Yuanti SC" charset="-122"/>
                <a:ea typeface="Yuanti SC" charset="-122"/>
                <a:cs typeface="Yuanti SC" charset="-122"/>
              </a:endParaRPr>
            </a:p>
            <a:p>
              <a:pPr algn="ctr"/>
              <a:r>
                <a:rPr kumimoji="1" lang="en-US" altLang="zh-CN" sz="5400" dirty="0">
                  <a:solidFill>
                    <a:srgbClr val="4885D8"/>
                  </a:solidFill>
                  <a:latin typeface="Yuanti SC" charset="-122"/>
                  <a:ea typeface="Yuanti SC" charset="-122"/>
                  <a:cs typeface="Yuanti SC" charset="-122"/>
                </a:rPr>
                <a:t>+</a:t>
              </a:r>
              <a:endParaRPr kumimoji="1" lang="zh-CN" altLang="en-US" sz="5400" dirty="0">
                <a:solidFill>
                  <a:srgbClr val="4885D8"/>
                </a:solidFill>
                <a:latin typeface="Yuanti SC" charset="-122"/>
                <a:ea typeface="Yuanti SC" charset="-122"/>
                <a:cs typeface="Yuanti SC" charset="-122"/>
              </a:endParaRPr>
            </a:p>
          </p:txBody>
        </p:sp>
      </p:grpSp>
      <p:grpSp>
        <p:nvGrpSpPr>
          <p:cNvPr id="20" name="组 17"/>
          <p:cNvGrpSpPr/>
          <p:nvPr/>
        </p:nvGrpSpPr>
        <p:grpSpPr>
          <a:xfrm>
            <a:off x="8853450" y="2509976"/>
            <a:ext cx="2466474" cy="3450959"/>
            <a:chOff x="8853450" y="2509976"/>
            <a:chExt cx="2466474" cy="3450959"/>
          </a:xfrm>
        </p:grpSpPr>
        <p:sp>
          <p:nvSpPr>
            <p:cNvPr id="21" name="椭圆 20"/>
            <p:cNvSpPr/>
            <p:nvPr/>
          </p:nvSpPr>
          <p:spPr>
            <a:xfrm>
              <a:off x="9010822" y="2509976"/>
              <a:ext cx="2151730" cy="2151730"/>
            </a:xfrm>
            <a:prstGeom prst="ellipse">
              <a:avLst/>
            </a:prstGeom>
            <a:solidFill>
              <a:schemeClr val="bg1"/>
            </a:solidFill>
            <a:ln w="212725">
              <a:solidFill>
                <a:srgbClr val="4885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标题 1"/>
            <p:cNvSpPr txBox="1"/>
            <p:nvPr/>
          </p:nvSpPr>
          <p:spPr>
            <a:xfrm>
              <a:off x="8853450" y="5030494"/>
              <a:ext cx="2466474" cy="9304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algn="ctr"/>
              <a:r>
                <a:rPr kumimoji="1" lang="zh-CN" altLang="en-US" sz="2800" b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大采购商</a:t>
              </a:r>
              <a:endParaRPr kumimoji="1" lang="zh-CN" altLang="en-US" sz="28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4" name="标题 1"/>
            <p:cNvSpPr txBox="1"/>
            <p:nvPr/>
          </p:nvSpPr>
          <p:spPr>
            <a:xfrm>
              <a:off x="8912669" y="3120620"/>
              <a:ext cx="2348037" cy="119470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algn="ctr"/>
              <a:r>
                <a:rPr kumimoji="1" lang="en-US" altLang="zh-CN" sz="3600" dirty="0" smtClean="0">
                  <a:solidFill>
                    <a:srgbClr val="4885D8"/>
                  </a:solidFill>
                  <a:latin typeface="Yuanti SC" charset="-122"/>
                  <a:ea typeface="Yuanti SC" charset="-122"/>
                  <a:cs typeface="Yuanti SC" charset="-122"/>
                </a:rPr>
                <a:t>500</a:t>
              </a:r>
            </a:p>
            <a:p>
              <a:pPr algn="ctr"/>
              <a:r>
                <a:rPr kumimoji="1" lang="en-US" altLang="zh-CN" sz="5400" dirty="0">
                  <a:solidFill>
                    <a:srgbClr val="4885D8"/>
                  </a:solidFill>
                  <a:latin typeface="Yuanti SC" charset="-122"/>
                  <a:ea typeface="Yuanti SC" charset="-122"/>
                  <a:cs typeface="Yuanti SC" charset="-122"/>
                </a:rPr>
                <a:t>+</a:t>
              </a:r>
              <a:endParaRPr kumimoji="1" lang="zh-CN" altLang="en-US" sz="5400" dirty="0">
                <a:solidFill>
                  <a:srgbClr val="4885D8"/>
                </a:solidFill>
                <a:latin typeface="Yuanti SC" charset="-122"/>
                <a:ea typeface="Yuanti SC" charset="-122"/>
                <a:cs typeface="Yuanti SC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30" y="0"/>
            <a:ext cx="12192000" cy="6867912"/>
          </a:xfrm>
          <a:prstGeom prst="rect">
            <a:avLst/>
          </a:prstGeom>
          <a:blipFill>
            <a:blip r:embed="rId2" cstate="screen">
              <a:alphaModFix amt="99000"/>
            </a:blip>
            <a:stretch>
              <a:fillRect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9791"/>
          </a:xfrm>
          <a:prstGeom prst="rect">
            <a:avLst/>
          </a:prstGeom>
          <a:gradFill flip="none" rotWithShape="1">
            <a:gsLst>
              <a:gs pos="77000">
                <a:srgbClr val="012963">
                  <a:alpha val="89000"/>
                </a:srgbClr>
              </a:gs>
              <a:gs pos="26000">
                <a:srgbClr val="002E60">
                  <a:alpha val="91000"/>
                </a:srgbClr>
              </a:gs>
              <a:gs pos="0">
                <a:schemeClr val="tx1">
                  <a:lumMod val="95000"/>
                  <a:lumOff val="5000"/>
                  <a:alpha val="87000"/>
                </a:schemeClr>
              </a:gs>
              <a:gs pos="100000">
                <a:schemeClr val="tx1">
                  <a:lumMod val="95000"/>
                  <a:lumOff val="5000"/>
                  <a:alpha val="8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任意多边形 17"/>
          <p:cNvSpPr/>
          <p:nvPr/>
        </p:nvSpPr>
        <p:spPr>
          <a:xfrm>
            <a:off x="441025" y="180109"/>
            <a:ext cx="384775" cy="682624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旧字形 Normal" panose="020B0400000000000000" pitchFamily="34" charset="-128"/>
              <a:ea typeface="思源黑体旧字形 Normal" panose="020B0400000000000000" pitchFamily="34" charset="-128"/>
              <a:sym typeface="思源黑体旧字形 Normal" panose="020B0400000000000000" pitchFamily="34" charset="-128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6073" y="349758"/>
            <a:ext cx="4979420" cy="370105"/>
          </a:xfrm>
        </p:spPr>
        <p:txBody>
          <a:bodyPr/>
          <a:lstStyle/>
          <a:p>
            <a:r>
              <a:rPr kumimoji="1"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对供应商的价值  </a:t>
            </a:r>
            <a:r>
              <a:rPr kumimoji="1"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真实商机 搜索招标公告</a:t>
            </a:r>
            <a:endParaRPr kumimoji="1"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925" y="1362753"/>
            <a:ext cx="8132227" cy="542148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26" name="矩形 25"/>
          <p:cNvSpPr/>
          <p:nvPr/>
        </p:nvSpPr>
        <p:spPr>
          <a:xfrm>
            <a:off x="1968925" y="699878"/>
            <a:ext cx="8132227" cy="662875"/>
          </a:xfrm>
          <a:prstGeom prst="rect">
            <a:avLst/>
          </a:prstGeom>
          <a:solidFill>
            <a:srgbClr val="000000">
              <a:alpha val="65098"/>
            </a:srgbClr>
          </a:solidFill>
          <a:ln>
            <a:solidFill>
              <a:srgbClr val="595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kumimoji="1" lang="zh-CN" altLang="en-US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快速搜索全国各省市招标公告信息，选择优质商机，报名投标</a:t>
            </a:r>
            <a:endParaRPr kumimoji="1" lang="zh-CN" altLang="en-US" dirty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30" y="0"/>
            <a:ext cx="12192000" cy="6867912"/>
          </a:xfrm>
          <a:prstGeom prst="rect">
            <a:avLst/>
          </a:prstGeom>
          <a:blipFill>
            <a:blip r:embed="rId2" cstate="screen">
              <a:alphaModFix amt="99000"/>
            </a:blip>
            <a:stretch>
              <a:fillRect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9791"/>
          </a:xfrm>
          <a:prstGeom prst="rect">
            <a:avLst/>
          </a:prstGeom>
          <a:gradFill flip="none" rotWithShape="1">
            <a:gsLst>
              <a:gs pos="77000">
                <a:srgbClr val="012963">
                  <a:alpha val="89000"/>
                </a:srgbClr>
              </a:gs>
              <a:gs pos="26000">
                <a:srgbClr val="002E60">
                  <a:alpha val="91000"/>
                </a:srgbClr>
              </a:gs>
              <a:gs pos="0">
                <a:schemeClr val="tx1">
                  <a:lumMod val="95000"/>
                  <a:lumOff val="5000"/>
                  <a:alpha val="87000"/>
                </a:schemeClr>
              </a:gs>
              <a:gs pos="100000">
                <a:schemeClr val="tx1">
                  <a:lumMod val="95000"/>
                  <a:lumOff val="5000"/>
                  <a:alpha val="8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任意多边形 17"/>
          <p:cNvSpPr/>
          <p:nvPr/>
        </p:nvSpPr>
        <p:spPr>
          <a:xfrm>
            <a:off x="441025" y="180109"/>
            <a:ext cx="384775" cy="682624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旧字形 Normal" panose="020B0400000000000000" pitchFamily="34" charset="-128"/>
              <a:ea typeface="思源黑体旧字形 Normal" panose="020B0400000000000000" pitchFamily="34" charset="-128"/>
              <a:sym typeface="思源黑体旧字形 Normal" panose="020B0400000000000000" pitchFamily="34" charset="-128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6073" y="349758"/>
            <a:ext cx="4721842" cy="370105"/>
          </a:xfrm>
        </p:spPr>
        <p:txBody>
          <a:bodyPr/>
          <a:lstStyle/>
          <a:p>
            <a:r>
              <a:rPr kumimoji="1"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对供应商的价值  </a:t>
            </a:r>
            <a:r>
              <a:rPr kumimoji="1"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真实商机 搜索询价单</a:t>
            </a:r>
            <a:endParaRPr kumimoji="1"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42" y="1692150"/>
            <a:ext cx="11085095" cy="490741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9" name="矩形 8"/>
          <p:cNvSpPr/>
          <p:nvPr/>
        </p:nvSpPr>
        <p:spPr>
          <a:xfrm>
            <a:off x="568442" y="1029275"/>
            <a:ext cx="11085095" cy="662875"/>
          </a:xfrm>
          <a:prstGeom prst="rect">
            <a:avLst/>
          </a:prstGeom>
          <a:solidFill>
            <a:srgbClr val="000000">
              <a:alpha val="65098"/>
            </a:srgbClr>
          </a:solidFill>
          <a:ln>
            <a:solidFill>
              <a:srgbClr val="595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kumimoji="1" lang="zh-CN" altLang="en-US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快速搜索全国各省市询价信息，选择合适商机，快速报价，获得成单机会</a:t>
            </a:r>
            <a:endParaRPr kumimoji="1" lang="zh-CN" altLang="en-US" dirty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30" y="0"/>
            <a:ext cx="12192000" cy="6867912"/>
          </a:xfrm>
          <a:prstGeom prst="rect">
            <a:avLst/>
          </a:prstGeom>
          <a:blipFill>
            <a:blip r:embed="rId2" cstate="screen">
              <a:alphaModFix amt="99000"/>
            </a:blip>
            <a:stretch>
              <a:fillRect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9791"/>
          </a:xfrm>
          <a:prstGeom prst="rect">
            <a:avLst/>
          </a:prstGeom>
          <a:gradFill flip="none" rotWithShape="1">
            <a:gsLst>
              <a:gs pos="77000">
                <a:srgbClr val="012963">
                  <a:alpha val="89000"/>
                </a:srgbClr>
              </a:gs>
              <a:gs pos="26000">
                <a:srgbClr val="002E60">
                  <a:alpha val="91000"/>
                </a:srgbClr>
              </a:gs>
              <a:gs pos="0">
                <a:schemeClr val="tx1">
                  <a:lumMod val="95000"/>
                  <a:lumOff val="5000"/>
                  <a:alpha val="87000"/>
                </a:schemeClr>
              </a:gs>
              <a:gs pos="100000">
                <a:schemeClr val="tx1">
                  <a:lumMod val="95000"/>
                  <a:lumOff val="5000"/>
                  <a:alpha val="8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任意多边形 17"/>
          <p:cNvSpPr/>
          <p:nvPr/>
        </p:nvSpPr>
        <p:spPr>
          <a:xfrm>
            <a:off x="441025" y="180109"/>
            <a:ext cx="384775" cy="682624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旧字形 Normal" panose="020B0400000000000000" pitchFamily="34" charset="-128"/>
              <a:ea typeface="思源黑体旧字形 Normal" panose="020B0400000000000000" pitchFamily="34" charset="-128"/>
              <a:sym typeface="思源黑体旧字形 Normal" panose="020B0400000000000000" pitchFamily="34" charset="-128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6073" y="349758"/>
            <a:ext cx="4979420" cy="370105"/>
          </a:xfrm>
        </p:spPr>
        <p:txBody>
          <a:bodyPr/>
          <a:lstStyle/>
          <a:p>
            <a:r>
              <a:rPr kumimoji="1"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对供应商的价值   在线报价</a:t>
            </a:r>
            <a:r>
              <a:rPr kumimoji="1"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kumimoji="1"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中标提醒</a:t>
            </a:r>
            <a:endParaRPr kumimoji="1"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50" y="856970"/>
            <a:ext cx="9232451" cy="531545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187" y="2462978"/>
            <a:ext cx="7355373" cy="4237727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7" name="矩形 26"/>
          <p:cNvSpPr/>
          <p:nvPr/>
        </p:nvSpPr>
        <p:spPr>
          <a:xfrm>
            <a:off x="962360" y="5834471"/>
            <a:ext cx="10629199" cy="872326"/>
          </a:xfrm>
          <a:prstGeom prst="rect">
            <a:avLst/>
          </a:prstGeom>
          <a:solidFill>
            <a:srgbClr val="000000">
              <a:alpha val="65098"/>
            </a:srgbClr>
          </a:solidFill>
          <a:ln>
            <a:solidFill>
              <a:srgbClr val="595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kumimoji="1" lang="zh-CN" altLang="en-US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在线投标</a:t>
            </a:r>
            <a:r>
              <a:rPr kumimoji="1" lang="en-US" altLang="zh-CN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kumimoji="1" lang="zh-CN" altLang="en-US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在线报价，针对供应商实现投标</a:t>
            </a:r>
            <a:r>
              <a:rPr kumimoji="1" lang="zh-CN" alt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全过程</a:t>
            </a:r>
            <a:r>
              <a:rPr kumimoji="1" lang="zh-CN" altLang="en-US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管理</a:t>
            </a:r>
            <a:r>
              <a:rPr kumimoji="1" lang="zh-CN" alt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kumimoji="1" lang="zh-CN" altLang="en-US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中标后能够实时</a:t>
            </a:r>
            <a:r>
              <a:rPr kumimoji="1" lang="zh-CN" alt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接收中标</a:t>
            </a:r>
            <a:r>
              <a:rPr kumimoji="1" lang="zh-CN" altLang="en-US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通知</a:t>
            </a:r>
            <a:endParaRPr kumimoji="1" lang="zh-CN" altLang="en-US" dirty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30" y="0"/>
            <a:ext cx="12192000" cy="6867912"/>
          </a:xfrm>
          <a:prstGeom prst="rect">
            <a:avLst/>
          </a:prstGeom>
          <a:blipFill>
            <a:blip r:embed="rId2" cstate="screen">
              <a:alphaModFix amt="99000"/>
            </a:blip>
            <a:stretch>
              <a:fillRect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9791"/>
          </a:xfrm>
          <a:prstGeom prst="rect">
            <a:avLst/>
          </a:prstGeom>
          <a:gradFill flip="none" rotWithShape="1">
            <a:gsLst>
              <a:gs pos="77000">
                <a:srgbClr val="012963">
                  <a:alpha val="89000"/>
                </a:srgbClr>
              </a:gs>
              <a:gs pos="26000">
                <a:srgbClr val="002E60">
                  <a:alpha val="91000"/>
                </a:srgbClr>
              </a:gs>
              <a:gs pos="0">
                <a:schemeClr val="tx1">
                  <a:lumMod val="95000"/>
                  <a:lumOff val="5000"/>
                  <a:alpha val="87000"/>
                </a:schemeClr>
              </a:gs>
              <a:gs pos="100000">
                <a:schemeClr val="tx1">
                  <a:lumMod val="95000"/>
                  <a:lumOff val="5000"/>
                  <a:alpha val="8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任意多边形 17"/>
          <p:cNvSpPr/>
          <p:nvPr/>
        </p:nvSpPr>
        <p:spPr>
          <a:xfrm>
            <a:off x="441025" y="180109"/>
            <a:ext cx="384775" cy="682624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旧字形 Normal" panose="020B0400000000000000" pitchFamily="34" charset="-128"/>
              <a:ea typeface="思源黑体旧字形 Normal" panose="020B0400000000000000" pitchFamily="34" charset="-128"/>
              <a:sym typeface="思源黑体旧字形 Normal" panose="020B0400000000000000" pitchFamily="34" charset="-128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6073" y="349758"/>
            <a:ext cx="3833200" cy="370105"/>
          </a:xfrm>
        </p:spPr>
        <p:txBody>
          <a:bodyPr/>
          <a:lstStyle/>
          <a:p>
            <a:r>
              <a:rPr kumimoji="1"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对供应商的价值  </a:t>
            </a:r>
            <a:r>
              <a:rPr kumimoji="1"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独立</a:t>
            </a:r>
            <a:r>
              <a:rPr kumimoji="1" lang="en-US" altLang="zh-CN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endParaRPr kumimoji="1"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903" y="697088"/>
            <a:ext cx="3195138" cy="568214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96" y="1239211"/>
            <a:ext cx="3193451" cy="567914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67" y="697109"/>
            <a:ext cx="3267837" cy="5811433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50" y="1259174"/>
            <a:ext cx="2811552" cy="568214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272" y="1259175"/>
            <a:ext cx="3195138" cy="568214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265104" y="6146640"/>
            <a:ext cx="11730871" cy="872182"/>
          </a:xfrm>
          <a:prstGeom prst="rect">
            <a:avLst/>
          </a:prstGeom>
          <a:solidFill>
            <a:srgbClr val="000000">
              <a:alpha val="65098"/>
            </a:srgbClr>
          </a:solidFill>
          <a:ln>
            <a:solidFill>
              <a:srgbClr val="595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kumimoji="1" lang="zh-CN" altLang="en-US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在线注册；智能推荐招标信息、询价信息、项目信息、采购商等诸多商机；在线报价；关注和跟踪有效信息</a:t>
            </a:r>
            <a:endParaRPr kumimoji="1" lang="zh-CN" altLang="en-US" dirty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Pages>10</Pages>
  <Words>1036</Words>
  <Application>Microsoft Office PowerPoint</Application>
  <PresentationFormat>宽屏</PresentationFormat>
  <Paragraphs>187</Paragraphs>
  <Slides>33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49" baseType="lpstr">
      <vt:lpstr>Yuanti SC</vt:lpstr>
      <vt:lpstr>等线</vt:lpstr>
      <vt:lpstr>等线</vt:lpstr>
      <vt:lpstr>华文宋体</vt:lpstr>
      <vt:lpstr>华文细黑</vt:lpstr>
      <vt:lpstr>思源黑体旧字形 Normal</vt:lpstr>
      <vt:lpstr>宋体</vt:lpstr>
      <vt:lpstr>Microsoft YaHei</vt:lpstr>
      <vt:lpstr>Microsoft YaHei</vt:lpstr>
      <vt:lpstr>微软雅黑 Light</vt:lpstr>
      <vt:lpstr>造字工房悦黑体验版常规体</vt:lpstr>
      <vt:lpstr>Arial</vt:lpstr>
      <vt:lpstr>Calibri</vt:lpstr>
      <vt:lpstr>Calibri Light</vt:lpstr>
      <vt:lpstr>Office 主题</vt:lpstr>
      <vt:lpstr>1_Office 主题</vt:lpstr>
      <vt:lpstr>PowerPoint 演示文稿</vt:lpstr>
      <vt:lpstr>PowerPoint 演示文稿</vt:lpstr>
      <vt:lpstr>PowerPoint 演示文稿</vt:lpstr>
      <vt:lpstr>平方网 | 供需直连平台  广招材属平方网旗下企业云采购SAAS服务</vt:lpstr>
      <vt:lpstr>对供应商的价值  真实商机</vt:lpstr>
      <vt:lpstr>对供应商的价值  真实商机 搜索招标公告</vt:lpstr>
      <vt:lpstr>对供应商的价值  真实商机 搜索询价单</vt:lpstr>
      <vt:lpstr>对供应商的价值   在线报价/中标提醒</vt:lpstr>
      <vt:lpstr>对供应商的价值  独立APP</vt:lpstr>
      <vt:lpstr>平台介绍</vt:lpstr>
      <vt:lpstr>PowerPoint 演示文稿</vt:lpstr>
      <vt:lpstr>2、平台注册</vt:lpstr>
      <vt:lpstr>2、平台注册  平台注册</vt:lpstr>
      <vt:lpstr>2、平台注册   平台注册</vt:lpstr>
      <vt:lpstr>2、平台注册  审核</vt:lpstr>
      <vt:lpstr>PowerPoint 演示文稿</vt:lpstr>
      <vt:lpstr>3、在线投标流程介绍</vt:lpstr>
      <vt:lpstr>3、在线投标流程介绍   查询招标商机</vt:lpstr>
      <vt:lpstr>3、在线投标流程介绍    报名</vt:lpstr>
      <vt:lpstr>3、在线投标流程介绍    报名   查看资审结果</vt:lpstr>
      <vt:lpstr>3、在线投标流程介绍   投标</vt:lpstr>
      <vt:lpstr>3、在线投标流程介绍   中标公示</vt:lpstr>
      <vt:lpstr>3、在线投标流程介绍   结果发布</vt:lpstr>
      <vt:lpstr>3、在线投标流程介绍   变更、在线答疑</vt:lpstr>
      <vt:lpstr>PowerPoint 演示文稿</vt:lpstr>
      <vt:lpstr>4、合同及履约管理流程</vt:lpstr>
      <vt:lpstr>4、合同及履约管理介绍  合同管理 </vt:lpstr>
      <vt:lpstr>4、合同及履约管理介绍  履约管理（在线接收订单） </vt:lpstr>
      <vt:lpstr>4、在线投标流程介绍   履约管理（发货） </vt:lpstr>
      <vt:lpstr>4、在线投标流程介绍   履约管理（对账） </vt:lpstr>
      <vt:lpstr>PowerPoint 演示文稿</vt:lpstr>
      <vt:lpstr>5、常见问题</vt:lpstr>
      <vt:lpstr>PowerPoint 演示文稿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5D-H-05  祁明亮(10008911)</dc:creator>
  <cp:lastModifiedBy>glodon</cp:lastModifiedBy>
  <cp:revision>921</cp:revision>
  <cp:lastPrinted>2019-03-17T14:02:00Z</cp:lastPrinted>
  <dcterms:created xsi:type="dcterms:W3CDTF">2020-02-18T02:15:00Z</dcterms:created>
  <dcterms:modified xsi:type="dcterms:W3CDTF">2020-02-23T12:22:37Z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